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5" r:id="rId1"/>
  </p:sldMasterIdLst>
  <p:notesMasterIdLst>
    <p:notesMasterId r:id="rId3"/>
  </p:notesMasterIdLst>
  <p:sldIdLst>
    <p:sldId id="257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DE9"/>
    <a:srgbClr val="B4FEE7"/>
    <a:srgbClr val="95FDDD"/>
    <a:srgbClr val="CEFEEF"/>
    <a:srgbClr val="007000"/>
    <a:srgbClr val="E6FEF7"/>
    <a:srgbClr val="69E9AC"/>
    <a:srgbClr val="48E49A"/>
    <a:srgbClr val="009900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>
      <p:cViewPr>
        <p:scale>
          <a:sx n="100" d="100"/>
          <a:sy n="100" d="100"/>
        </p:scale>
        <p:origin x="3330" y="-49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36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4550" y="746125"/>
            <a:ext cx="25781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9" y="4721226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5F4115-A9D9-4C1A-9A64-384C2E1745F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813" y="3632202"/>
            <a:ext cx="4950338" cy="326846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813" y="6900661"/>
            <a:ext cx="4950338" cy="162685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Freeform 8"/>
          <p:cNvSpPr/>
          <p:nvPr/>
        </p:nvSpPr>
        <p:spPr bwMode="auto">
          <a:xfrm>
            <a:off x="-23789" y="6241674"/>
            <a:ext cx="1046605" cy="112923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7500" y="6542671"/>
            <a:ext cx="438734" cy="527403"/>
          </a:xfrm>
        </p:spPr>
        <p:txBody>
          <a:bodyPr/>
          <a:lstStyle/>
          <a:p>
            <a:fld id="{3E1D8A63-1E08-4A0B-B96E-0718C2ABEDA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883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80533"/>
            <a:ext cx="4943989" cy="4502391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6289178"/>
            <a:ext cx="4943989" cy="224735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4573873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685981"/>
            <a:ext cx="438734" cy="527403"/>
          </a:xfrm>
        </p:spPr>
        <p:txBody>
          <a:bodyPr/>
          <a:lstStyle/>
          <a:p>
            <a:fld id="{E233F14B-0FFD-41BE-8529-EB142BE45C8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903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93" y="880534"/>
            <a:ext cx="4582190" cy="4182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11979" y="5063067"/>
            <a:ext cx="4240416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6289178"/>
            <a:ext cx="4943989" cy="224735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4" y="4573873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685981"/>
            <a:ext cx="438734" cy="527403"/>
          </a:xfrm>
        </p:spPr>
        <p:txBody>
          <a:bodyPr/>
          <a:lstStyle/>
          <a:p>
            <a:fld id="{E233F14B-0FFD-41BE-8529-EB142BE45C86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14" name="TextBox 13"/>
          <p:cNvSpPr txBox="1"/>
          <p:nvPr/>
        </p:nvSpPr>
        <p:spPr>
          <a:xfrm>
            <a:off x="1356238" y="93600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7150" y="4196553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769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3522136"/>
            <a:ext cx="4943989" cy="393588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484534"/>
            <a:ext cx="4943989" cy="10538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E233F14B-0FFD-41BE-8529-EB142BE45C8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0410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41093" y="880534"/>
            <a:ext cx="4582190" cy="4182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1" y="6273800"/>
            <a:ext cx="5016219" cy="12107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7484534"/>
            <a:ext cx="5016219" cy="10538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E233F14B-0FFD-41BE-8529-EB142BE45C86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11" name="TextBox 10"/>
          <p:cNvSpPr txBox="1"/>
          <p:nvPr/>
        </p:nvSpPr>
        <p:spPr>
          <a:xfrm>
            <a:off x="1356238" y="93600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7150" y="4196553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03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906255"/>
            <a:ext cx="4943988" cy="4160029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2" y="6273800"/>
            <a:ext cx="4943989" cy="12107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484534"/>
            <a:ext cx="4943989" cy="10538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E233F14B-0FFD-41BE-8529-EB142BE45C8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1856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14B-0FFD-41BE-8529-EB142BE45C8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132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8901" y="906254"/>
            <a:ext cx="1242099" cy="7632180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6812" y="906254"/>
            <a:ext cx="3537261" cy="763218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A1AF-8F19-40C7-B3DA-0A2BAA930FF5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058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1" y="901492"/>
            <a:ext cx="4941899" cy="185017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812" y="3081867"/>
            <a:ext cx="4943989" cy="54565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14B-0FFD-41BE-8529-EB142BE45C8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135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2996590"/>
            <a:ext cx="4943989" cy="212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5173133"/>
            <a:ext cx="4943989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4573873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685981"/>
            <a:ext cx="438734" cy="527403"/>
          </a:xfrm>
        </p:spPr>
        <p:txBody>
          <a:bodyPr/>
          <a:lstStyle/>
          <a:p>
            <a:fld id="{00F92E7B-12BD-44E3-A628-37142F0EA144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089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6813" y="3086354"/>
            <a:ext cx="2398148" cy="544179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981" y="3086354"/>
            <a:ext cx="2397820" cy="544179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137909"/>
            <a:ext cx="438734" cy="527403"/>
          </a:xfrm>
        </p:spPr>
        <p:txBody>
          <a:bodyPr/>
          <a:lstStyle/>
          <a:p>
            <a:fld id="{E233F14B-0FFD-41BE-8529-EB142BE45C8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347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014" y="3216238"/>
            <a:ext cx="2155947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811" y="4048617"/>
            <a:ext cx="2398149" cy="4486015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2116" y="3211575"/>
            <a:ext cx="2154929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0286" y="4043954"/>
            <a:ext cx="2396760" cy="4486015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137909"/>
            <a:ext cx="438734" cy="527403"/>
          </a:xfrm>
        </p:spPr>
        <p:txBody>
          <a:bodyPr/>
          <a:lstStyle/>
          <a:p>
            <a:fld id="{E3EB7B5C-B205-49BA-9C5C-076785CE7F25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983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0" y="901492"/>
            <a:ext cx="4941900" cy="185017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7DED-2798-41E1-BDED-F8320904008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533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62D9B-06E6-4588-A950-050EAEF22AD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938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1" y="644350"/>
            <a:ext cx="1972188" cy="1410228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620" y="644352"/>
            <a:ext cx="2843180" cy="782161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2309108"/>
            <a:ext cx="1972188" cy="61568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14B-0FFD-41BE-8529-EB142BE45C8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778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6934200"/>
            <a:ext cx="4943989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6812" y="917172"/>
            <a:ext cx="4943989" cy="556829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752821"/>
            <a:ext cx="4943989" cy="71314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E233F14B-0FFD-41BE-8529-EB142BE45C8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925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30200"/>
            <a:ext cx="1485900" cy="9589129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5316" y="411"/>
            <a:ext cx="1464204" cy="9898732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37160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8900" y="901492"/>
            <a:ext cx="4941900" cy="1850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3081867"/>
            <a:ext cx="4943989" cy="561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29300" y="8861796"/>
            <a:ext cx="574785" cy="53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811" y="8862836"/>
            <a:ext cx="4287366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83421" y="1137909"/>
            <a:ext cx="438734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E233F14B-0FFD-41BE-8529-EB142BE45C8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034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  <p:sldLayoutId id="2147484457" r:id="rId12"/>
    <p:sldLayoutId id="2147484458" r:id="rId13"/>
    <p:sldLayoutId id="2147484459" r:id="rId14"/>
    <p:sldLayoutId id="2147484460" r:id="rId15"/>
    <p:sldLayoutId id="2147484461" r:id="rId16"/>
  </p:sldLayoutIdLst>
  <p:txStyles>
    <p:titleStyle>
      <a:lvl1pPr algn="l" defTabSz="342900" rtl="0" eaLnBrk="1" latinLnBrk="0" hangingPunct="1">
        <a:spcBef>
          <a:spcPct val="0"/>
        </a:spcBef>
        <a:buNone/>
        <a:defRPr kumimoji="1"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4D727868-107A-45E1-B2E3-698C410FA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1524000"/>
            <a:ext cx="9144000" cy="6858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0D3D4D9-5C0D-4405-B21E-57CB94099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28" y="-7811"/>
            <a:ext cx="2358008" cy="695792"/>
          </a:xfrm>
          <a:prstGeom prst="rect">
            <a:avLst/>
          </a:prstGeom>
        </p:spPr>
      </p:pic>
      <p:sp>
        <p:nvSpPr>
          <p:cNvPr id="10" name="フローチャート: 処理 9">
            <a:extLst>
              <a:ext uri="{FF2B5EF4-FFF2-40B4-BE49-F238E27FC236}">
                <a16:creationId xmlns:a16="http://schemas.microsoft.com/office/drawing/2014/main" id="{54EB01C7-21CA-4123-B181-F6669244C726}"/>
              </a:ext>
            </a:extLst>
          </p:cNvPr>
          <p:cNvSpPr/>
          <p:nvPr/>
        </p:nvSpPr>
        <p:spPr>
          <a:xfrm rot="10800000" flipV="1">
            <a:off x="2343955" y="-12179"/>
            <a:ext cx="4504917" cy="704528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/>
              <a:t> </a:t>
            </a:r>
            <a:r>
              <a:rPr kumimoji="1" lang="en-US" altLang="ja-JP" sz="2000" b="1" i="1" dirty="0">
                <a:solidFill>
                  <a:schemeClr val="tx1"/>
                </a:solidFill>
              </a:rPr>
              <a:t>Nagaoka University of Technology</a:t>
            </a:r>
            <a:endParaRPr kumimoji="1" lang="ja-JP" alt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548BE2E-5AFB-415F-A4D7-8EB9EB1A9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955" y="606309"/>
            <a:ext cx="4556773" cy="97471"/>
          </a:xfrm>
          <a:prstGeom prst="rect">
            <a:avLst/>
          </a:prstGeom>
        </p:spPr>
      </p:pic>
      <p:sp>
        <p:nvSpPr>
          <p:cNvPr id="12" name="フローチャート: 処理 11">
            <a:extLst>
              <a:ext uri="{FF2B5EF4-FFF2-40B4-BE49-F238E27FC236}">
                <a16:creationId xmlns:a16="http://schemas.microsoft.com/office/drawing/2014/main" id="{D14D0880-6270-41AB-9E74-7C829F88851A}"/>
              </a:ext>
            </a:extLst>
          </p:cNvPr>
          <p:cNvSpPr/>
          <p:nvPr/>
        </p:nvSpPr>
        <p:spPr>
          <a:xfrm>
            <a:off x="9127" y="768820"/>
            <a:ext cx="3075699" cy="303205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Basic Information (As of </a:t>
            </a:r>
            <a:r>
              <a:rPr kumimoji="1" lang="en-US" altLang="ja-JP" sz="1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May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1, 2025)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NUT offers Bachelor, Master and Doctoral degree programs in the following technical fields: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・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Mechanical Engineering 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・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Electrical, Electronics and Information Engineering </a:t>
            </a:r>
          </a:p>
          <a:p>
            <a:pPr defTabSz="914400">
              <a:lnSpc>
                <a:spcPts val="1000"/>
              </a:lnSpc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・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Information and Management Systems Engineering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・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Materials Science and Bioengineering 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・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Civil and Environmental Engineering 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・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Nuclear Technology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・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System Safety Engineering 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・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Science of Technology Innovation</a:t>
            </a:r>
          </a:p>
          <a:p>
            <a:pPr marL="0" marR="0" lvl="0" indent="0" algn="l" defTabSz="914400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◆ 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Number of Students</a:t>
            </a: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and</a:t>
            </a: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Staff</a:t>
            </a: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endParaRPr kumimoji="1" lang="en-US" altLang="ja-JP" sz="800" b="1" noProof="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kumimoji="1" lang="ja-JP" altLang="en-US" sz="8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Students 2,201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(Undergraduates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1,167,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Graduates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1,034)</a:t>
            </a:r>
          </a:p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 -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Staff 364 (Faculty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members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211,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Others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153) </a:t>
            </a:r>
          </a:p>
          <a:p>
            <a:pPr marL="0" marR="0" lvl="0" indent="0" algn="l" defTabSz="914400" rtl="0" eaLnBrk="1" fontAlgn="auto" latinLnBrk="0" hangingPunct="1">
              <a:lnSpc>
                <a:spcPts val="6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</a:t>
            </a:r>
            <a:endParaRPr kumimoji="1" lang="en-US" altLang="ja-JP" sz="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defTabSz="914400">
              <a:lnSpc>
                <a:spcPts val="800"/>
              </a:lnSpc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◆ 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Number of Int’l Students</a:t>
            </a: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endParaRPr kumimoji="1" lang="en-US" altLang="ja-JP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defTabSz="914400">
              <a:lnSpc>
                <a:spcPts val="800"/>
              </a:lnSpc>
              <a:defRPr/>
            </a:pP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 -</a:t>
            </a: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254 (</a:t>
            </a:r>
            <a:r>
              <a:rPr kumimoji="1" lang="en-US" altLang="ja-JP" sz="8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11.5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% of</a:t>
            </a: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all</a:t>
            </a: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</a:t>
            </a: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students</a:t>
            </a: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</a:t>
            </a: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NUT)</a:t>
            </a: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endParaRPr kumimoji="1" lang="en-US" altLang="ja-JP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  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［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007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including 11</a:t>
            </a: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007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Thailand</a:t>
            </a: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007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students</a:t>
            </a: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］</a:t>
            </a:r>
            <a:endParaRPr kumimoji="1" lang="en-US" altLang="ja-JP" sz="800" b="1" i="0" u="none" strike="noStrike" kern="1200" cap="none" spc="0" normalizeH="0" baseline="0" noProof="0" dirty="0">
              <a:ln>
                <a:noFill/>
              </a:ln>
              <a:solidFill>
                <a:srgbClr val="007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6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1" i="0" u="none" strike="noStrike" kern="1200" cap="none" spc="0" normalizeH="0" baseline="0" noProof="0" dirty="0">
              <a:ln>
                <a:noFill/>
              </a:ln>
              <a:solidFill>
                <a:srgbClr val="007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◆ 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Int’l Exchange Agreements</a:t>
            </a: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endParaRPr kumimoji="1" lang="en-US" altLang="ja-JP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- with 115</a:t>
            </a: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institutions of 32 countries</a:t>
            </a:r>
          </a:p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007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  </a:t>
            </a: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［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007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18 institutions in Thailand</a:t>
            </a: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］</a:t>
            </a:r>
            <a:endParaRPr kumimoji="1" lang="en-US" altLang="ja-JP" sz="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フローチャート: 処理 12">
            <a:extLst>
              <a:ext uri="{FF2B5EF4-FFF2-40B4-BE49-F238E27FC236}">
                <a16:creationId xmlns:a16="http://schemas.microsoft.com/office/drawing/2014/main" id="{1CF751C4-F477-4A38-B114-738309499212}"/>
              </a:ext>
            </a:extLst>
          </p:cNvPr>
          <p:cNvSpPr/>
          <p:nvPr/>
        </p:nvSpPr>
        <p:spPr>
          <a:xfrm>
            <a:off x="9129" y="3800872"/>
            <a:ext cx="3075698" cy="21355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United Nations Academic Impact Hub for SDG9 (2018.10~)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NUT was appointed to a United Nations Academic Impact (UNAI) Hub for SDG 9 (Industry, Innovation and Infrastructure) as an exemplar of an innovative approach to the SDGs in October, 2018.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Furthermore, NUT was appointed as UNAI Hub University for second consecutive hub in 2021.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Among 1,400 UNAI members including universities and institutions, NUT had been the only appointment from East Asia in the first and second term. 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007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NUT has been appointed as UNAI SDG 9 Hub University for </a:t>
            </a:r>
            <a:r>
              <a:rPr kumimoji="1" lang="en-US" altLang="ja-JP" sz="1000" b="1" dirty="0">
                <a:solidFill>
                  <a:srgbClr val="007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third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007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consecutive term (2025~2027) in 2025.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96621FA-3B3E-44F5-A8FA-91D2426ED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17" y="9824008"/>
            <a:ext cx="6194073" cy="9754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54F93FC-18A2-4365-8174-7166253CCA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675" y="9189326"/>
            <a:ext cx="707197" cy="707197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A59AE6AD-6AE5-4F90-851A-A4082A52EACA}"/>
              </a:ext>
            </a:extLst>
          </p:cNvPr>
          <p:cNvSpPr/>
          <p:nvPr/>
        </p:nvSpPr>
        <p:spPr>
          <a:xfrm>
            <a:off x="44624" y="7219051"/>
            <a:ext cx="6775491" cy="19702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97A096B-FCED-4EC7-9222-C2E4137489C1}"/>
              </a:ext>
            </a:extLst>
          </p:cNvPr>
          <p:cNvSpPr/>
          <p:nvPr/>
        </p:nvSpPr>
        <p:spPr>
          <a:xfrm>
            <a:off x="3214408" y="1038888"/>
            <a:ext cx="3526960" cy="21494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B3510542-4F3D-4064-AF8E-DDA3ACB8DD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482" y="5961112"/>
            <a:ext cx="1079086" cy="107908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C541576-86AA-4669-8E0D-5969218093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5288" y="1136576"/>
            <a:ext cx="4052144" cy="225119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02D5833-2009-4C15-B6D9-7FF5DE8BC2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49" y="7673279"/>
            <a:ext cx="1579019" cy="118426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73E53574-3A8C-4A85-8177-7D365B87C6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0" y="6465168"/>
            <a:ext cx="934922" cy="54289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B8E352B-F10E-4DAC-9BE9-8DAD754250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4" y="5961112"/>
            <a:ext cx="562354" cy="5623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21F6C41-A608-4277-BDCE-617E356EBFF7}"/>
              </a:ext>
            </a:extLst>
          </p:cNvPr>
          <p:cNvSpPr txBox="1"/>
          <p:nvPr/>
        </p:nvSpPr>
        <p:spPr>
          <a:xfrm>
            <a:off x="73781" y="9213755"/>
            <a:ext cx="599119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: Room 405 Sci5 </a:t>
            </a:r>
            <a:r>
              <a:rPr kumimoji="1" lang="en-US" altLang="ja-JP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bldg</a:t>
            </a:r>
            <a:r>
              <a:rPr kumimoji="1" lang="en-US" altLang="ja-JP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Faculty of Science,</a:t>
            </a:r>
          </a:p>
          <a:p>
            <a:r>
              <a:rPr kumimoji="1" lang="en-US" altLang="ja-JP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Chulalongkorn </a:t>
            </a:r>
            <a:r>
              <a:rPr kumimoji="1" lang="en-US" altLang="ja-JP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Universty</a:t>
            </a:r>
            <a:r>
              <a:rPr kumimoji="1" lang="en-US" altLang="ja-JP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10330 THAILAND</a:t>
            </a:r>
          </a:p>
          <a:p>
            <a:r>
              <a:rPr kumimoji="1" lang="en-US" altLang="ja-JP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: gigakutp_Bangkok@vos.nagaokaut.ac.jp</a:t>
            </a:r>
            <a:endParaRPr kumimoji="1" lang="ja-JP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83E22BA-BF58-4209-9DE3-2BC56AA0E5DB}"/>
              </a:ext>
            </a:extLst>
          </p:cNvPr>
          <p:cNvSpPr txBox="1"/>
          <p:nvPr/>
        </p:nvSpPr>
        <p:spPr>
          <a:xfrm>
            <a:off x="143114" y="7053777"/>
            <a:ext cx="4850669" cy="370046"/>
          </a:xfrm>
          <a:prstGeom prst="roundRect">
            <a:avLst>
              <a:gd name="adj" fmla="val 22634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Overseas Office in Thailand at CU</a:t>
            </a:r>
            <a:endParaRPr kumimoji="1" lang="ja-JP" altLang="en-US" sz="1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4540E1F-BBAF-4F85-BB96-7E1C129737A3}"/>
              </a:ext>
            </a:extLst>
          </p:cNvPr>
          <p:cNvSpPr txBox="1"/>
          <p:nvPr/>
        </p:nvSpPr>
        <p:spPr>
          <a:xfrm>
            <a:off x="3336462" y="768820"/>
            <a:ext cx="3188882" cy="370046"/>
          </a:xfrm>
          <a:prstGeom prst="roundRect">
            <a:avLst>
              <a:gd name="adj" fmla="val 22634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and MISSION of NUT</a:t>
            </a:r>
            <a:endParaRPr kumimoji="1" lang="ja-JP" altLang="en-US" sz="1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コンテンツ プレースホルダー 31">
            <a:extLst>
              <a:ext uri="{FF2B5EF4-FFF2-40B4-BE49-F238E27FC236}">
                <a16:creationId xmlns:a16="http://schemas.microsoft.com/office/drawing/2014/main" id="{199E889B-BB4C-4CC0-BA57-56036E7AD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06" y="7476492"/>
            <a:ext cx="6382230" cy="1628306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  Enhancing research and educational collaborations between Nagaoka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University of Technology and Thailand universities.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 Fostering global academia and industry cooperation through the</a:t>
            </a:r>
            <a:r>
              <a:rPr lang="ja-JP" alt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cooperative education network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  Support for the acceptance and dispatch of students and faculty members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through education programs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 Creating sustainable and cooperative environment in the overseas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strategic region</a:t>
            </a: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2F64645E-34F6-451A-8285-F8C93CB295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6588" y="3296816"/>
            <a:ext cx="3706788" cy="357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31704"/>
      </p:ext>
    </p:extLst>
  </p:cSld>
  <p:clrMapOvr>
    <a:masterClrMapping/>
  </p:clrMapOvr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5622</TotalTime>
  <Words>363</Words>
  <Application>Microsoft Office PowerPoint</Application>
  <PresentationFormat>A4 210 x 297 mm</PresentationFormat>
  <Paragraphs>41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Wingdings 3</vt:lpstr>
      <vt:lpstr>ウィスプ</vt:lpstr>
      <vt:lpstr>PowerPoint プレゼンテーション</vt:lpstr>
    </vt:vector>
  </TitlesOfParts>
  <Manager/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Hiroshi Miyake</dc:creator>
  <cp:keywords/>
  <dc:description/>
  <cp:lastModifiedBy>国際連携係</cp:lastModifiedBy>
  <cp:revision>189</cp:revision>
  <cp:lastPrinted>2025-07-02T00:22:09Z</cp:lastPrinted>
  <dcterms:created xsi:type="dcterms:W3CDTF">2009-11-05T05:40:23Z</dcterms:created>
  <dcterms:modified xsi:type="dcterms:W3CDTF">2025-07-03T04:03:52Z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TC010690981041</vt:lpwstr>
  </property>
</Properties>
</file>