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3"/>
  </p:notesMasterIdLst>
  <p:handoutMasterIdLst>
    <p:handoutMasterId r:id="rId4"/>
  </p:handoutMasterIdLst>
  <p:sldIdLst>
    <p:sldId id="262" r:id="rId2"/>
  </p:sldIdLst>
  <p:sldSz cx="26206450" cy="37079238"/>
  <p:notesSz cx="6858000" cy="9144000"/>
  <p:defaultTextStyle>
    <a:defPPr>
      <a:defRPr lang="ja-JP"/>
    </a:defPPr>
    <a:lvl1pPr algn="l" rtl="0" fontAlgn="base">
      <a:spcBef>
        <a:spcPct val="0"/>
      </a:spcBef>
      <a:spcAft>
        <a:spcPct val="0"/>
      </a:spcAft>
      <a:defRPr sz="2400"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MS PGothic" pitchFamily="34" charset="-128"/>
        <a:cs typeface="+mn-cs"/>
      </a:defRPr>
    </a:lvl5pPr>
    <a:lvl6pPr marL="2286000" algn="l" defTabSz="914400" rtl="0" eaLnBrk="1" latinLnBrk="0" hangingPunct="1">
      <a:defRPr sz="2400" kern="1200">
        <a:solidFill>
          <a:schemeClr val="tx1"/>
        </a:solidFill>
        <a:latin typeface="Arial" pitchFamily="34" charset="0"/>
        <a:ea typeface="MS PGothic" pitchFamily="34" charset="-128"/>
        <a:cs typeface="+mn-cs"/>
      </a:defRPr>
    </a:lvl6pPr>
    <a:lvl7pPr marL="2743200" algn="l" defTabSz="914400" rtl="0" eaLnBrk="1" latinLnBrk="0" hangingPunct="1">
      <a:defRPr sz="2400" kern="1200">
        <a:solidFill>
          <a:schemeClr val="tx1"/>
        </a:solidFill>
        <a:latin typeface="Arial" pitchFamily="34" charset="0"/>
        <a:ea typeface="MS PGothic" pitchFamily="34" charset="-128"/>
        <a:cs typeface="+mn-cs"/>
      </a:defRPr>
    </a:lvl7pPr>
    <a:lvl8pPr marL="3200400" algn="l" defTabSz="914400" rtl="0" eaLnBrk="1" latinLnBrk="0" hangingPunct="1">
      <a:defRPr sz="2400" kern="1200">
        <a:solidFill>
          <a:schemeClr val="tx1"/>
        </a:solidFill>
        <a:latin typeface="Arial" pitchFamily="34" charset="0"/>
        <a:ea typeface="MS PGothic" pitchFamily="34" charset="-128"/>
        <a:cs typeface="+mn-cs"/>
      </a:defRPr>
    </a:lvl8pPr>
    <a:lvl9pPr marL="3657600" algn="l" defTabSz="914400" rtl="0" eaLnBrk="1" latinLnBrk="0" hangingPunct="1">
      <a:defRPr sz="2400"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11678">
          <p15:clr>
            <a:srgbClr val="A4A3A4"/>
          </p15:clr>
        </p15:guide>
        <p15:guide id="2" pos="825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FF99"/>
    <a:srgbClr val="FFFFCC"/>
    <a:srgbClr val="000099"/>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p:cViewPr>
        <p:scale>
          <a:sx n="57" d="100"/>
          <a:sy n="57" d="100"/>
        </p:scale>
        <p:origin x="150" y="42"/>
      </p:cViewPr>
      <p:guideLst>
        <p:guide orient="horz" pos="11678"/>
        <p:guide pos="825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kumimoji="1" sz="1200"/>
            </a:lvl1pPr>
          </a:lstStyle>
          <a:p>
            <a:endParaRPr lang="en-US" altLang="ja-JP"/>
          </a:p>
        </p:txBody>
      </p:sp>
      <p:sp>
        <p:nvSpPr>
          <p:cNvPr id="1024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kumimoji="1" sz="1200"/>
            </a:lvl1pPr>
          </a:lstStyle>
          <a:p>
            <a:endParaRPr lang="en-US" altLang="ja-JP"/>
          </a:p>
        </p:txBody>
      </p:sp>
      <p:sp>
        <p:nvSpPr>
          <p:cNvPr id="1024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kumimoji="1" sz="1200"/>
            </a:lvl1pPr>
          </a:lstStyle>
          <a:p>
            <a:endParaRPr lang="en-US" altLang="ja-JP"/>
          </a:p>
        </p:txBody>
      </p:sp>
      <p:sp>
        <p:nvSpPr>
          <p:cNvPr id="1024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kumimoji="1" sz="1200"/>
            </a:lvl1pPr>
          </a:lstStyle>
          <a:p>
            <a:fld id="{0C4857C5-E53D-49CF-BDBA-EBFEC5FC2AB9}" type="slidenum">
              <a:rPr lang="en-US" altLang="ja-JP"/>
              <a:pPr/>
              <a:t>‹#›</a:t>
            </a:fld>
            <a:endParaRPr lang="en-US" altLang="ja-JP"/>
          </a:p>
        </p:txBody>
      </p:sp>
    </p:spTree>
    <p:extLst>
      <p:ext uri="{BB962C8B-B14F-4D97-AF65-F5344CB8AC3E}">
        <p14:creationId xmlns:p14="http://schemas.microsoft.com/office/powerpoint/2010/main" val="1663682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kumimoji="1" sz="1200"/>
            </a:lvl1pPr>
          </a:lstStyle>
          <a:p>
            <a:endParaRPr lang="en-US" altLang="ja-JP"/>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kumimoji="1" sz="1200"/>
            </a:lvl1pPr>
          </a:lstStyle>
          <a:p>
            <a:endParaRPr lang="en-US" altLang="ja-JP"/>
          </a:p>
        </p:txBody>
      </p:sp>
      <p:sp>
        <p:nvSpPr>
          <p:cNvPr id="3076" name="Rectangle 4"/>
          <p:cNvSpPr>
            <a:spLocks noGrp="1" noRot="1" noChangeAspect="1" noChangeArrowheads="1" noTextEdit="1"/>
          </p:cNvSpPr>
          <p:nvPr>
            <p:ph type="sldImg" idx="2"/>
          </p:nvPr>
        </p:nvSpPr>
        <p:spPr bwMode="auto">
          <a:xfrm>
            <a:off x="2217738" y="685800"/>
            <a:ext cx="2422525"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kumimoji="1" sz="1200"/>
            </a:lvl1pPr>
          </a:lstStyle>
          <a:p>
            <a:endParaRPr lang="en-US" altLang="ja-JP"/>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kumimoji="1" sz="1200"/>
            </a:lvl1pPr>
          </a:lstStyle>
          <a:p>
            <a:fld id="{DAD31A84-459E-4138-BA43-FDC68C0C4906}" type="slidenum">
              <a:rPr lang="en-US" altLang="ja-JP"/>
              <a:pPr/>
              <a:t>‹#›</a:t>
            </a:fld>
            <a:endParaRPr lang="en-US" altLang="ja-JP"/>
          </a:p>
        </p:txBody>
      </p:sp>
    </p:spTree>
    <p:extLst>
      <p:ext uri="{BB962C8B-B14F-4D97-AF65-F5344CB8AC3E}">
        <p14:creationId xmlns:p14="http://schemas.microsoft.com/office/powerpoint/2010/main" val="29182242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S PGothic" pitchFamily="34" charset="-128"/>
        <a:cs typeface="ＭＳ Ｐゴシック" charset="0"/>
      </a:defRPr>
    </a:lvl1pPr>
    <a:lvl2pPr marL="4572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5"/>
          </p:nvPr>
        </p:nvSpPr>
        <p:spPr>
          <a:noFill/>
        </p:spPr>
        <p:txBody>
          <a:bodyPr/>
          <a:lstStyle/>
          <a:p>
            <a:fld id="{C478B6DA-32E0-4A1B-B83E-46331C7AC037}" type="slidenum">
              <a:rPr lang="en-US" altLang="ja-JP"/>
              <a:pPr/>
              <a:t>1</a:t>
            </a:fld>
            <a:endParaRPr lang="en-US" altLang="ja-JP"/>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a:noFill/>
          <a:ln/>
        </p:spPr>
        <p:txBody>
          <a:bodyPr/>
          <a:lstStyle/>
          <a:p>
            <a:pPr eaLnBrk="1" hangingPunct="1"/>
            <a:r>
              <a:rPr lang="en-US" altLang="ja-JP" dirty="0">
                <a:latin typeface="Arial" pitchFamily="34" charset="0"/>
              </a:rPr>
              <a:t>●</a:t>
            </a:r>
            <a:r>
              <a:rPr lang="ja-JP" altLang="en-US" dirty="0">
                <a:latin typeface="Arial" pitchFamily="34" charset="0"/>
              </a:rPr>
              <a:t>ヘッダとフッタの背景、枠線は変更できません（スライドマスタで設定しています）。</a:t>
            </a:r>
            <a:endParaRPr lang="en-US" altLang="ja-JP" dirty="0">
              <a:latin typeface="Arial" pitchFamily="34" charset="0"/>
            </a:endParaRPr>
          </a:p>
          <a:p>
            <a:pPr eaLnBrk="1" hangingPunct="1"/>
            <a:r>
              <a:rPr lang="en-US" altLang="ja-JP" dirty="0">
                <a:latin typeface="Arial" pitchFamily="34" charset="0"/>
              </a:rPr>
              <a:t>●</a:t>
            </a:r>
            <a:r>
              <a:rPr lang="ja-JP" altLang="en-US" dirty="0">
                <a:latin typeface="Arial" pitchFamily="34" charset="0"/>
              </a:rPr>
              <a:t>色の半透明効果はなるべく使用しないでください（出力トラブルを招く場合があります）。</a:t>
            </a:r>
            <a:endParaRPr lang="en-US" altLang="ja-JP" dirty="0">
              <a:latin typeface="Arial" pitchFamily="34" charset="0"/>
            </a:endParaRPr>
          </a:p>
        </p:txBody>
      </p:sp>
    </p:spTree>
    <p:extLst>
      <p:ext uri="{BB962C8B-B14F-4D97-AF65-F5344CB8AC3E}">
        <p14:creationId xmlns:p14="http://schemas.microsoft.com/office/powerpoint/2010/main" val="2709668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965325" y="11518900"/>
            <a:ext cx="22275800" cy="7947025"/>
          </a:xfrm>
        </p:spPr>
        <p:txBody>
          <a:bodyPr/>
          <a:lstStyle/>
          <a:p>
            <a:r>
              <a:rPr lang="ja-JP" altLang="en-US"/>
              <a:t>マスター タイトルの書式設定</a:t>
            </a:r>
          </a:p>
        </p:txBody>
      </p:sp>
      <p:sp>
        <p:nvSpPr>
          <p:cNvPr id="3" name="サブタイトル 2"/>
          <p:cNvSpPr>
            <a:spLocks noGrp="1"/>
          </p:cNvSpPr>
          <p:nvPr>
            <p:ph type="subTitle" idx="1"/>
          </p:nvPr>
        </p:nvSpPr>
        <p:spPr>
          <a:xfrm>
            <a:off x="3930650" y="21012150"/>
            <a:ext cx="18345150" cy="94757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8761075" y="2203450"/>
            <a:ext cx="5665788" cy="307562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1762125" y="2203450"/>
            <a:ext cx="16846550" cy="307562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2070100" y="23826788"/>
            <a:ext cx="22275800" cy="7364412"/>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2070100" y="15716250"/>
            <a:ext cx="22275800" cy="81105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1965325" y="10710863"/>
            <a:ext cx="11061700" cy="22248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13179425" y="10710863"/>
            <a:ext cx="11061700" cy="22248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1309688" y="1484313"/>
            <a:ext cx="23587075" cy="6180137"/>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1309688" y="8299450"/>
            <a:ext cx="11579225" cy="34591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1309688" y="11758613"/>
            <a:ext cx="11579225" cy="21364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13312775" y="8299450"/>
            <a:ext cx="11583988" cy="34591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13312775" y="11758613"/>
            <a:ext cx="11583988" cy="21364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マスター タイトルの書式設定</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309688" y="1476375"/>
            <a:ext cx="8621712" cy="6283325"/>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10245725" y="1476375"/>
            <a:ext cx="14651038" cy="316468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1309688" y="7759700"/>
            <a:ext cx="8621712" cy="25363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137150" y="25955625"/>
            <a:ext cx="15722600" cy="3063875"/>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5137150" y="3313113"/>
            <a:ext cx="15722600" cy="22247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5137150" y="29019500"/>
            <a:ext cx="15722600" cy="43513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ChangeArrowheads="1"/>
          </p:cNvSpPr>
          <p:nvPr/>
        </p:nvSpPr>
        <p:spPr bwMode="auto">
          <a:xfrm>
            <a:off x="881063" y="1762125"/>
            <a:ext cx="24428450" cy="34159825"/>
          </a:xfrm>
          <a:prstGeom prst="rect">
            <a:avLst/>
          </a:prstGeom>
          <a:solidFill>
            <a:srgbClr val="FF9900"/>
          </a:solidFill>
          <a:ln w="9525">
            <a:noFill/>
            <a:miter lim="800000"/>
            <a:headEnd/>
            <a:tailEnd/>
          </a:ln>
        </p:spPr>
        <p:txBody>
          <a:bodyPr wrap="none" anchor="ctr"/>
          <a:lstStyle/>
          <a:p>
            <a:endParaRPr lang="ja-JP" altLang="en-US"/>
          </a:p>
        </p:txBody>
      </p:sp>
      <p:sp>
        <p:nvSpPr>
          <p:cNvPr id="1027" name="Rectangle 5"/>
          <p:cNvSpPr>
            <a:spLocks noChangeArrowheads="1"/>
          </p:cNvSpPr>
          <p:nvPr/>
        </p:nvSpPr>
        <p:spPr bwMode="auto">
          <a:xfrm>
            <a:off x="914400" y="838200"/>
            <a:ext cx="24428450" cy="881063"/>
          </a:xfrm>
          <a:prstGeom prst="rect">
            <a:avLst/>
          </a:prstGeom>
          <a:solidFill>
            <a:schemeClr val="tx1"/>
          </a:solidFill>
          <a:ln w="9525">
            <a:noFill/>
            <a:miter lim="800000"/>
            <a:headEnd/>
            <a:tailEnd/>
          </a:ln>
        </p:spPr>
        <p:txBody>
          <a:bodyPr wrap="none" anchor="ctr"/>
          <a:lstStyle/>
          <a:p>
            <a:endParaRPr lang="ja-JP" altLang="en-US"/>
          </a:p>
        </p:txBody>
      </p:sp>
      <p:sp>
        <p:nvSpPr>
          <p:cNvPr id="1028" name="Rectangle 11"/>
          <p:cNvSpPr>
            <a:spLocks noGrp="1" noChangeArrowheads="1"/>
          </p:cNvSpPr>
          <p:nvPr>
            <p:ph type="title"/>
          </p:nvPr>
        </p:nvSpPr>
        <p:spPr bwMode="auto">
          <a:xfrm>
            <a:off x="1762125" y="2203450"/>
            <a:ext cx="22664738" cy="220345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1029" name="Rectangle 12"/>
          <p:cNvSpPr>
            <a:spLocks noGrp="1" noChangeArrowheads="1"/>
          </p:cNvSpPr>
          <p:nvPr>
            <p:ph type="body" idx="1"/>
          </p:nvPr>
        </p:nvSpPr>
        <p:spPr bwMode="auto">
          <a:xfrm>
            <a:off x="1965325" y="10710863"/>
            <a:ext cx="22275800" cy="22248812"/>
          </a:xfrm>
          <a:prstGeom prst="rect">
            <a:avLst/>
          </a:prstGeom>
          <a:noFill/>
          <a:ln w="9525">
            <a:noFill/>
            <a:miter lim="800000"/>
            <a:headEnd/>
            <a:tailEnd/>
          </a:ln>
        </p:spPr>
        <p:txBody>
          <a:bodyPr vert="horz" wrap="square" lIns="361608" tIns="180804" rIns="361608" bIns="180804"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17426" name="Rectangle 18"/>
          <p:cNvSpPr>
            <a:spLocks noChangeArrowheads="1"/>
          </p:cNvSpPr>
          <p:nvPr userDrawn="1"/>
        </p:nvSpPr>
        <p:spPr bwMode="auto">
          <a:xfrm>
            <a:off x="1120775" y="10258698"/>
            <a:ext cx="23995063" cy="25389679"/>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defTabSz="3616325" rtl="0" fontAlgn="base">
        <a:lnSpc>
          <a:spcPct val="90000"/>
        </a:lnSpc>
        <a:spcBef>
          <a:spcPct val="0"/>
        </a:spcBef>
        <a:spcAft>
          <a:spcPct val="0"/>
        </a:spcAft>
        <a:defRPr kumimoji="1" sz="11800" b="1">
          <a:solidFill>
            <a:srgbClr val="FFFF99"/>
          </a:solidFill>
          <a:latin typeface="+mj-lt"/>
          <a:ea typeface="MS PGothic" pitchFamily="34" charset="-128"/>
          <a:cs typeface="+mj-cs"/>
        </a:defRPr>
      </a:lvl1pPr>
      <a:lvl2pPr algn="ctr" defTabSz="3616325" rtl="0" fontAlgn="base">
        <a:lnSpc>
          <a:spcPct val="90000"/>
        </a:lnSpc>
        <a:spcBef>
          <a:spcPct val="0"/>
        </a:spcBef>
        <a:spcAft>
          <a:spcPct val="0"/>
        </a:spcAft>
        <a:defRPr kumimoji="1" sz="11800" b="1">
          <a:solidFill>
            <a:srgbClr val="FFFF99"/>
          </a:solidFill>
          <a:latin typeface="Arial" charset="0"/>
          <a:ea typeface="MS PGothic" pitchFamily="34" charset="-128"/>
          <a:cs typeface="ＭＳ Ｐゴシック" charset="0"/>
        </a:defRPr>
      </a:lvl2pPr>
      <a:lvl3pPr algn="ctr" defTabSz="3616325" rtl="0" fontAlgn="base">
        <a:lnSpc>
          <a:spcPct val="90000"/>
        </a:lnSpc>
        <a:spcBef>
          <a:spcPct val="0"/>
        </a:spcBef>
        <a:spcAft>
          <a:spcPct val="0"/>
        </a:spcAft>
        <a:defRPr kumimoji="1" sz="11800" b="1">
          <a:solidFill>
            <a:srgbClr val="FFFF99"/>
          </a:solidFill>
          <a:latin typeface="Arial" charset="0"/>
          <a:ea typeface="MS PGothic" pitchFamily="34" charset="-128"/>
          <a:cs typeface="ＭＳ Ｐゴシック" charset="0"/>
        </a:defRPr>
      </a:lvl3pPr>
      <a:lvl4pPr algn="ctr" defTabSz="3616325" rtl="0" fontAlgn="base">
        <a:lnSpc>
          <a:spcPct val="90000"/>
        </a:lnSpc>
        <a:spcBef>
          <a:spcPct val="0"/>
        </a:spcBef>
        <a:spcAft>
          <a:spcPct val="0"/>
        </a:spcAft>
        <a:defRPr kumimoji="1" sz="11800" b="1">
          <a:solidFill>
            <a:srgbClr val="FFFF99"/>
          </a:solidFill>
          <a:latin typeface="Arial" charset="0"/>
          <a:ea typeface="MS PGothic" pitchFamily="34" charset="-128"/>
          <a:cs typeface="ＭＳ Ｐゴシック" charset="0"/>
        </a:defRPr>
      </a:lvl4pPr>
      <a:lvl5pPr algn="ctr" defTabSz="3616325" rtl="0" fontAlgn="base">
        <a:lnSpc>
          <a:spcPct val="90000"/>
        </a:lnSpc>
        <a:spcBef>
          <a:spcPct val="0"/>
        </a:spcBef>
        <a:spcAft>
          <a:spcPct val="0"/>
        </a:spcAft>
        <a:defRPr kumimoji="1" sz="11800" b="1">
          <a:solidFill>
            <a:srgbClr val="FFFF99"/>
          </a:solidFill>
          <a:latin typeface="Arial" charset="0"/>
          <a:ea typeface="MS PGothic" pitchFamily="34" charset="-128"/>
          <a:cs typeface="ＭＳ Ｐゴシック" charset="0"/>
        </a:defRPr>
      </a:lvl5pPr>
      <a:lvl6pPr marL="457200" algn="ctr" defTabSz="3616325" rtl="0" fontAlgn="base">
        <a:lnSpc>
          <a:spcPct val="90000"/>
        </a:lnSpc>
        <a:spcBef>
          <a:spcPct val="0"/>
        </a:spcBef>
        <a:spcAft>
          <a:spcPct val="0"/>
        </a:spcAft>
        <a:defRPr kumimoji="1" sz="11800" b="1">
          <a:solidFill>
            <a:srgbClr val="FFFF99"/>
          </a:solidFill>
          <a:latin typeface="Arial" charset="0"/>
          <a:ea typeface="ＭＳ Ｐゴシック" charset="0"/>
          <a:cs typeface="ＭＳ Ｐゴシック" charset="0"/>
        </a:defRPr>
      </a:lvl6pPr>
      <a:lvl7pPr marL="914400" algn="ctr" defTabSz="3616325" rtl="0" fontAlgn="base">
        <a:lnSpc>
          <a:spcPct val="90000"/>
        </a:lnSpc>
        <a:spcBef>
          <a:spcPct val="0"/>
        </a:spcBef>
        <a:spcAft>
          <a:spcPct val="0"/>
        </a:spcAft>
        <a:defRPr kumimoji="1" sz="11800" b="1">
          <a:solidFill>
            <a:srgbClr val="FFFF99"/>
          </a:solidFill>
          <a:latin typeface="Arial" charset="0"/>
          <a:ea typeface="ＭＳ Ｐゴシック" charset="0"/>
          <a:cs typeface="ＭＳ Ｐゴシック" charset="0"/>
        </a:defRPr>
      </a:lvl7pPr>
      <a:lvl8pPr marL="1371600" algn="ctr" defTabSz="3616325" rtl="0" fontAlgn="base">
        <a:lnSpc>
          <a:spcPct val="90000"/>
        </a:lnSpc>
        <a:spcBef>
          <a:spcPct val="0"/>
        </a:spcBef>
        <a:spcAft>
          <a:spcPct val="0"/>
        </a:spcAft>
        <a:defRPr kumimoji="1" sz="11800" b="1">
          <a:solidFill>
            <a:srgbClr val="FFFF99"/>
          </a:solidFill>
          <a:latin typeface="Arial" charset="0"/>
          <a:ea typeface="ＭＳ Ｐゴシック" charset="0"/>
          <a:cs typeface="ＭＳ Ｐゴシック" charset="0"/>
        </a:defRPr>
      </a:lvl8pPr>
      <a:lvl9pPr marL="1828800" algn="ctr" defTabSz="3616325" rtl="0" fontAlgn="base">
        <a:lnSpc>
          <a:spcPct val="90000"/>
        </a:lnSpc>
        <a:spcBef>
          <a:spcPct val="0"/>
        </a:spcBef>
        <a:spcAft>
          <a:spcPct val="0"/>
        </a:spcAft>
        <a:defRPr kumimoji="1" sz="11800" b="1">
          <a:solidFill>
            <a:srgbClr val="FFFF99"/>
          </a:solidFill>
          <a:latin typeface="Arial" charset="0"/>
          <a:ea typeface="ＭＳ Ｐゴシック" charset="0"/>
          <a:cs typeface="ＭＳ Ｐゴシック" charset="0"/>
        </a:defRPr>
      </a:lvl9pPr>
    </p:titleStyle>
    <p:bodyStyle>
      <a:lvl1pPr marL="1355725" indent="-1355725" algn="l" defTabSz="3616325" rtl="0" fontAlgn="base">
        <a:spcBef>
          <a:spcPct val="20000"/>
        </a:spcBef>
        <a:spcAft>
          <a:spcPct val="0"/>
        </a:spcAft>
        <a:buChar char="•"/>
        <a:defRPr kumimoji="1" sz="12600">
          <a:solidFill>
            <a:schemeClr val="tx1"/>
          </a:solidFill>
          <a:latin typeface="MS PGothic" pitchFamily="34" charset="-128"/>
          <a:ea typeface="MS PGothic" pitchFamily="34" charset="-128"/>
          <a:cs typeface="+mn-cs"/>
        </a:defRPr>
      </a:lvl1pPr>
      <a:lvl2pPr marL="2717800" indent="-1128713" algn="l" defTabSz="3616325" rtl="0" fontAlgn="base">
        <a:spcBef>
          <a:spcPct val="20000"/>
        </a:spcBef>
        <a:spcAft>
          <a:spcPct val="0"/>
        </a:spcAft>
        <a:buChar char="–"/>
        <a:defRPr kumimoji="1" sz="11000">
          <a:solidFill>
            <a:schemeClr val="tx1"/>
          </a:solidFill>
          <a:latin typeface="MS PGothic" pitchFamily="34" charset="-128"/>
          <a:ea typeface="MS PGothic" pitchFamily="34" charset="-128"/>
        </a:defRPr>
      </a:lvl2pPr>
      <a:lvl3pPr marL="3856038" indent="-904875" algn="l" defTabSz="3616325" rtl="0" fontAlgn="base">
        <a:spcBef>
          <a:spcPct val="20000"/>
        </a:spcBef>
        <a:spcAft>
          <a:spcPct val="0"/>
        </a:spcAft>
        <a:buChar char="•"/>
        <a:defRPr kumimoji="1" sz="9400">
          <a:solidFill>
            <a:schemeClr val="tx1"/>
          </a:solidFill>
          <a:latin typeface="MS PGothic" pitchFamily="34" charset="-128"/>
          <a:ea typeface="MS PGothic" pitchFamily="34" charset="-128"/>
        </a:defRPr>
      </a:lvl3pPr>
      <a:lvl4pPr marL="4994275" indent="-904875" algn="l" defTabSz="3616325" rtl="0" fontAlgn="base">
        <a:spcBef>
          <a:spcPct val="20000"/>
        </a:spcBef>
        <a:spcAft>
          <a:spcPct val="0"/>
        </a:spcAft>
        <a:buChar char="–"/>
        <a:defRPr kumimoji="1" sz="8000">
          <a:solidFill>
            <a:schemeClr val="tx1"/>
          </a:solidFill>
          <a:latin typeface="MS PGothic" pitchFamily="34" charset="-128"/>
          <a:ea typeface="MS PGothic" pitchFamily="34" charset="-128"/>
        </a:defRPr>
      </a:lvl4pPr>
      <a:lvl5pPr marL="6130925" indent="-903288" algn="l" defTabSz="3616325" rtl="0" fontAlgn="base">
        <a:spcBef>
          <a:spcPct val="20000"/>
        </a:spcBef>
        <a:spcAft>
          <a:spcPct val="0"/>
        </a:spcAft>
        <a:buChar char="»"/>
        <a:defRPr kumimoji="1" sz="8000">
          <a:solidFill>
            <a:schemeClr val="tx1"/>
          </a:solidFill>
          <a:latin typeface="MS PGothic" pitchFamily="34" charset="-128"/>
          <a:ea typeface="MS PGothic" pitchFamily="34" charset="-128"/>
        </a:defRPr>
      </a:lvl5pPr>
      <a:lvl6pPr marL="6588125" indent="-903288" algn="l" defTabSz="3616325" rtl="0" fontAlgn="base">
        <a:spcBef>
          <a:spcPct val="20000"/>
        </a:spcBef>
        <a:spcAft>
          <a:spcPct val="0"/>
        </a:spcAft>
        <a:buChar char="»"/>
        <a:defRPr kumimoji="1" sz="8000">
          <a:solidFill>
            <a:schemeClr val="tx1"/>
          </a:solidFill>
          <a:latin typeface="+mn-lt"/>
          <a:ea typeface="+mn-ea"/>
        </a:defRPr>
      </a:lvl6pPr>
      <a:lvl7pPr marL="7045325" indent="-903288" algn="l" defTabSz="3616325" rtl="0" fontAlgn="base">
        <a:spcBef>
          <a:spcPct val="20000"/>
        </a:spcBef>
        <a:spcAft>
          <a:spcPct val="0"/>
        </a:spcAft>
        <a:buChar char="»"/>
        <a:defRPr kumimoji="1" sz="8000">
          <a:solidFill>
            <a:schemeClr val="tx1"/>
          </a:solidFill>
          <a:latin typeface="+mn-lt"/>
          <a:ea typeface="+mn-ea"/>
        </a:defRPr>
      </a:lvl7pPr>
      <a:lvl8pPr marL="7502525" indent="-903288" algn="l" defTabSz="3616325" rtl="0" fontAlgn="base">
        <a:spcBef>
          <a:spcPct val="20000"/>
        </a:spcBef>
        <a:spcAft>
          <a:spcPct val="0"/>
        </a:spcAft>
        <a:buChar char="»"/>
        <a:defRPr kumimoji="1" sz="8000">
          <a:solidFill>
            <a:schemeClr val="tx1"/>
          </a:solidFill>
          <a:latin typeface="+mn-lt"/>
          <a:ea typeface="+mn-ea"/>
        </a:defRPr>
      </a:lvl8pPr>
      <a:lvl9pPr marL="7959725" indent="-903288" algn="l" defTabSz="3616325" rtl="0" fontAlgn="base">
        <a:spcBef>
          <a:spcPct val="20000"/>
        </a:spcBef>
        <a:spcAft>
          <a:spcPct val="0"/>
        </a:spcAft>
        <a:buChar char="»"/>
        <a:defRPr kumimoji="1" sz="8000">
          <a:solidFill>
            <a:schemeClr val="tx1"/>
          </a:solidFill>
          <a:latin typeface="+mn-lt"/>
          <a:ea typeface="+mn-ea"/>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p:cNvSpPr>
            <a:spLocks noGrp="1" noChangeArrowheads="1"/>
          </p:cNvSpPr>
          <p:nvPr>
            <p:ph type="title" idx="4294967295"/>
          </p:nvPr>
        </p:nvSpPr>
        <p:spPr>
          <a:xfrm>
            <a:off x="1654175" y="2122488"/>
            <a:ext cx="22664738" cy="1838325"/>
          </a:xfrm>
          <a:noFill/>
        </p:spPr>
        <p:txBody>
          <a:bodyPr/>
          <a:lstStyle/>
          <a:p>
            <a:r>
              <a:rPr lang="en-US" altLang="ja-JP" dirty="0"/>
              <a:t>Tokai University</a:t>
            </a:r>
            <a:endParaRPr lang="ja-JP" altLang="en-US" dirty="0"/>
          </a:p>
        </p:txBody>
      </p:sp>
      <p:sp>
        <p:nvSpPr>
          <p:cNvPr id="4098" name="Text Box 4"/>
          <p:cNvSpPr txBox="1">
            <a:spLocks noChangeArrowheads="1"/>
          </p:cNvSpPr>
          <p:nvPr/>
        </p:nvSpPr>
        <p:spPr bwMode="auto">
          <a:xfrm>
            <a:off x="14859000" y="990600"/>
            <a:ext cx="10406063" cy="746125"/>
          </a:xfrm>
          <a:prstGeom prst="rect">
            <a:avLst/>
          </a:prstGeom>
          <a:noFill/>
          <a:ln w="9525">
            <a:noFill/>
            <a:miter lim="800000"/>
            <a:headEnd/>
            <a:tailEnd/>
          </a:ln>
        </p:spPr>
        <p:txBody>
          <a:bodyPr lIns="112005" tIns="0" rIns="112005" bIns="0"/>
          <a:lstStyle/>
          <a:p>
            <a:pPr algn="r" defTabSz="1120775">
              <a:lnSpc>
                <a:spcPct val="110000"/>
              </a:lnSpc>
            </a:pPr>
            <a:endParaRPr kumimoji="1" lang="en-US" altLang="ja-JP" sz="3900" b="1">
              <a:solidFill>
                <a:schemeClr val="bg1"/>
              </a:solidFill>
              <a:ea typeface="MS Gothic" pitchFamily="49" charset="-128"/>
            </a:endParaRPr>
          </a:p>
        </p:txBody>
      </p:sp>
      <p:sp>
        <p:nvSpPr>
          <p:cNvPr id="4099" name="Rectangle 8"/>
          <p:cNvSpPr>
            <a:spLocks noChangeArrowheads="1"/>
          </p:cNvSpPr>
          <p:nvPr/>
        </p:nvSpPr>
        <p:spPr bwMode="auto">
          <a:xfrm>
            <a:off x="1870075" y="4011450"/>
            <a:ext cx="22682200" cy="1419225"/>
          </a:xfrm>
          <a:prstGeom prst="rect">
            <a:avLst/>
          </a:prstGeom>
          <a:noFill/>
          <a:ln w="9525">
            <a:noFill/>
            <a:miter lim="800000"/>
            <a:headEnd/>
            <a:tailEnd/>
          </a:ln>
        </p:spPr>
        <p:txBody>
          <a:bodyPr lIns="0" tIns="0" rIns="0" bIns="0"/>
          <a:lstStyle/>
          <a:p>
            <a:pPr marL="1355725" indent="-1355725" algn="ctr" defTabSz="1120775"/>
            <a:r>
              <a:rPr kumimoji="1" lang="ja-JP" altLang="en-US" sz="7300" b="1" dirty="0">
                <a:solidFill>
                  <a:srgbClr val="FFFF99"/>
                </a:solidFill>
              </a:rPr>
              <a:t>［</a:t>
            </a:r>
            <a:r>
              <a:rPr kumimoji="1" lang="en-US" altLang="ja-JP" sz="7300" b="1" dirty="0">
                <a:solidFill>
                  <a:srgbClr val="FFFF99"/>
                </a:solidFill>
              </a:rPr>
              <a:t>Tokai University ASEAN Office</a:t>
            </a:r>
            <a:r>
              <a:rPr kumimoji="1" lang="ja-JP" altLang="en-US" sz="7300" b="1" dirty="0">
                <a:solidFill>
                  <a:srgbClr val="FFFF99"/>
                </a:solidFill>
              </a:rPr>
              <a:t>］</a:t>
            </a:r>
          </a:p>
        </p:txBody>
      </p:sp>
      <p:sp>
        <p:nvSpPr>
          <p:cNvPr id="4100" name="Rectangle 12"/>
          <p:cNvSpPr>
            <a:spLocks noChangeArrowheads="1"/>
          </p:cNvSpPr>
          <p:nvPr/>
        </p:nvSpPr>
        <p:spPr bwMode="auto">
          <a:xfrm>
            <a:off x="4301331" y="5441758"/>
            <a:ext cx="18915063" cy="2514600"/>
          </a:xfrm>
          <a:prstGeom prst="rect">
            <a:avLst/>
          </a:prstGeom>
          <a:noFill/>
          <a:ln w="9525">
            <a:noFill/>
            <a:miter lim="800000"/>
            <a:headEnd/>
            <a:tailEnd/>
          </a:ln>
        </p:spPr>
        <p:txBody>
          <a:bodyPr lIns="0" tIns="0" rIns="0" bIns="0"/>
          <a:lstStyle/>
          <a:p>
            <a:pPr algn="ctr" defTabSz="1120775">
              <a:lnSpc>
                <a:spcPct val="120000"/>
              </a:lnSpc>
            </a:pPr>
            <a:r>
              <a:rPr kumimoji="1" lang="en-US" altLang="ja-JP" sz="4400" b="1" dirty="0">
                <a:solidFill>
                  <a:schemeClr val="bg1"/>
                </a:solidFill>
                <a:ea typeface="MS Gothic" pitchFamily="49" charset="-128"/>
              </a:rPr>
              <a:t>Contact address: 18/8 FICO Place, 3F  Room 301, </a:t>
            </a:r>
            <a:r>
              <a:rPr kumimoji="1" lang="en-US" altLang="ja-JP" sz="4400" b="1" dirty="0" err="1">
                <a:solidFill>
                  <a:schemeClr val="bg1"/>
                </a:solidFill>
                <a:ea typeface="MS Gothic" pitchFamily="49" charset="-128"/>
              </a:rPr>
              <a:t>Soi</a:t>
            </a:r>
            <a:r>
              <a:rPr kumimoji="1" lang="en-US" altLang="ja-JP" sz="4400" b="1" dirty="0">
                <a:solidFill>
                  <a:schemeClr val="bg1"/>
                </a:solidFill>
                <a:ea typeface="MS Gothic" pitchFamily="49" charset="-128"/>
              </a:rPr>
              <a:t> Sukhumvit 21,</a:t>
            </a:r>
          </a:p>
          <a:p>
            <a:pPr algn="ctr" defTabSz="1120775">
              <a:lnSpc>
                <a:spcPct val="120000"/>
              </a:lnSpc>
            </a:pPr>
            <a:r>
              <a:rPr kumimoji="1" lang="en-US" altLang="ja-JP" sz="4400" b="1" dirty="0">
                <a:solidFill>
                  <a:schemeClr val="bg1"/>
                </a:solidFill>
                <a:ea typeface="MS Gothic" pitchFamily="49" charset="-128"/>
              </a:rPr>
              <a:t>Sukhumvit Rd., </a:t>
            </a:r>
            <a:r>
              <a:rPr kumimoji="1" lang="en-US" altLang="ja-JP" sz="4400" b="1" dirty="0" err="1">
                <a:solidFill>
                  <a:schemeClr val="bg1"/>
                </a:solidFill>
                <a:ea typeface="MS Gothic" pitchFamily="49" charset="-128"/>
              </a:rPr>
              <a:t>Klongtoey</a:t>
            </a:r>
            <a:r>
              <a:rPr kumimoji="1" lang="en-US" altLang="ja-JP" sz="4400" b="1" dirty="0">
                <a:solidFill>
                  <a:schemeClr val="bg1"/>
                </a:solidFill>
                <a:ea typeface="MS Gothic" pitchFamily="49" charset="-128"/>
              </a:rPr>
              <a:t> </a:t>
            </a:r>
            <a:r>
              <a:rPr kumimoji="1" lang="en-US" altLang="ja-JP" sz="4400" b="1" dirty="0" err="1">
                <a:solidFill>
                  <a:schemeClr val="bg1"/>
                </a:solidFill>
                <a:ea typeface="MS Gothic" pitchFamily="49" charset="-128"/>
              </a:rPr>
              <a:t>Nua</a:t>
            </a:r>
            <a:r>
              <a:rPr kumimoji="1" lang="en-US" altLang="ja-JP" sz="4400" b="1" dirty="0">
                <a:solidFill>
                  <a:schemeClr val="bg1"/>
                </a:solidFill>
                <a:ea typeface="MS Gothic" pitchFamily="49" charset="-128"/>
              </a:rPr>
              <a:t>, Wattana, Bangkok, 10110</a:t>
            </a:r>
          </a:p>
          <a:p>
            <a:pPr algn="ctr" defTabSz="1120775">
              <a:lnSpc>
                <a:spcPct val="120000"/>
              </a:lnSpc>
            </a:pPr>
            <a:r>
              <a:rPr kumimoji="1" lang="fr-FR" altLang="ja-JP" sz="4400" b="1" dirty="0">
                <a:solidFill>
                  <a:schemeClr val="bg1"/>
                </a:solidFill>
              </a:rPr>
              <a:t>Phone: 02-661-7161, 02-329-8158 E-mail : </a:t>
            </a:r>
            <a:r>
              <a:rPr kumimoji="1" lang="en-US" altLang="ja-JP" sz="4400" b="1" dirty="0">
                <a:solidFill>
                  <a:schemeClr val="bg1"/>
                </a:solidFill>
              </a:rPr>
              <a:t>tokaiasean@gmail.com</a:t>
            </a:r>
            <a:endParaRPr kumimoji="1" lang="en-US" altLang="ja-JP" sz="4400" b="1" dirty="0">
              <a:solidFill>
                <a:schemeClr val="bg1"/>
              </a:solidFill>
              <a:ea typeface="MS Gothic" pitchFamily="49" charset="-128"/>
            </a:endParaRPr>
          </a:p>
        </p:txBody>
      </p:sp>
      <p:sp>
        <p:nvSpPr>
          <p:cNvPr id="4101" name="Rectangle 14"/>
          <p:cNvSpPr>
            <a:spLocks noChangeArrowheads="1"/>
          </p:cNvSpPr>
          <p:nvPr/>
        </p:nvSpPr>
        <p:spPr bwMode="auto">
          <a:xfrm>
            <a:off x="2756694" y="7967441"/>
            <a:ext cx="20459700" cy="2133940"/>
          </a:xfrm>
          <a:prstGeom prst="rect">
            <a:avLst/>
          </a:prstGeom>
          <a:noFill/>
          <a:ln w="9525">
            <a:noFill/>
            <a:miter lim="800000"/>
            <a:headEnd/>
            <a:tailEnd/>
          </a:ln>
        </p:spPr>
        <p:txBody>
          <a:bodyPr lIns="0" tIns="0" rIns="0" bIns="0"/>
          <a:lstStyle/>
          <a:p>
            <a:pPr algn="ctr" defTabSz="1120775">
              <a:lnSpc>
                <a:spcPct val="110000"/>
              </a:lnSpc>
            </a:pPr>
            <a:r>
              <a:rPr kumimoji="1" lang="en-US" altLang="ja-JP" sz="3900" dirty="0">
                <a:solidFill>
                  <a:schemeClr val="bg1"/>
                </a:solidFill>
              </a:rPr>
              <a:t>URL : http://www.u-tokai.ac.jp</a:t>
            </a:r>
          </a:p>
          <a:p>
            <a:pPr algn="ctr" defTabSz="1120775">
              <a:lnSpc>
                <a:spcPct val="110000"/>
              </a:lnSpc>
            </a:pPr>
            <a:r>
              <a:rPr kumimoji="1" lang="en-US" altLang="ja-JP" sz="3900" dirty="0">
                <a:solidFill>
                  <a:schemeClr val="bg1"/>
                </a:solidFill>
              </a:rPr>
              <a:t>Facebook :</a:t>
            </a:r>
            <a:r>
              <a:rPr kumimoji="1" lang="ja-JP" altLang="en-US" sz="3900" dirty="0">
                <a:solidFill>
                  <a:schemeClr val="bg1"/>
                </a:solidFill>
              </a:rPr>
              <a:t>　</a:t>
            </a:r>
            <a:r>
              <a:rPr kumimoji="1" lang="en-US" altLang="ja-JP" sz="3900" dirty="0">
                <a:solidFill>
                  <a:schemeClr val="bg1"/>
                </a:solidFill>
              </a:rPr>
              <a:t>http://www.facebook.com/tokaiasean/ </a:t>
            </a:r>
          </a:p>
          <a:p>
            <a:pPr algn="ctr" defTabSz="1120775">
              <a:lnSpc>
                <a:spcPct val="110000"/>
              </a:lnSpc>
            </a:pPr>
            <a:r>
              <a:rPr kumimoji="1" lang="en-US" altLang="ja-JP" sz="3900" dirty="0">
                <a:solidFill>
                  <a:schemeClr val="bg1"/>
                </a:solidFill>
              </a:rPr>
              <a:t>LINE official account : </a:t>
            </a:r>
            <a:r>
              <a:rPr kumimoji="1" lang="en-US" altLang="ja-JP" sz="3900" dirty="0" err="1">
                <a:solidFill>
                  <a:schemeClr val="bg1"/>
                </a:solidFill>
              </a:rPr>
              <a:t>TokaiAsean_Office</a:t>
            </a:r>
            <a:r>
              <a:rPr kumimoji="1" lang="en-US" altLang="ja-JP" sz="3900" dirty="0">
                <a:solidFill>
                  <a:schemeClr val="bg1"/>
                </a:solidFill>
              </a:rPr>
              <a:t> (@392pvkpf)  </a:t>
            </a:r>
            <a:r>
              <a:rPr kumimoji="1" lang="ja-JP" altLang="en-US" sz="3900" dirty="0">
                <a:solidFill>
                  <a:schemeClr val="bg1"/>
                </a:solidFill>
              </a:rPr>
              <a:t>　</a:t>
            </a:r>
            <a:r>
              <a:rPr kumimoji="1" lang="en-US" altLang="ja-JP" sz="3900" dirty="0">
                <a:solidFill>
                  <a:schemeClr val="bg1"/>
                </a:solidFill>
              </a:rPr>
              <a:t>  Instagram : </a:t>
            </a:r>
            <a:r>
              <a:rPr kumimoji="1" lang="en-US" altLang="ja-JP" sz="3900" dirty="0" err="1">
                <a:solidFill>
                  <a:schemeClr val="bg1"/>
                </a:solidFill>
              </a:rPr>
              <a:t>tokaiasean</a:t>
            </a:r>
            <a:endParaRPr kumimoji="1" lang="en-US" altLang="ja-JP" sz="3900" dirty="0">
              <a:solidFill>
                <a:schemeClr val="bg1"/>
              </a:solidFill>
            </a:endParaRPr>
          </a:p>
          <a:p>
            <a:pPr algn="ctr" defTabSz="1120775">
              <a:lnSpc>
                <a:spcPct val="110000"/>
              </a:lnSpc>
            </a:pPr>
            <a:endParaRPr kumimoji="1" lang="en-US" altLang="ja-JP" sz="3900" dirty="0">
              <a:solidFill>
                <a:schemeClr val="bg1"/>
              </a:solidFill>
              <a:ea typeface="MS Gothic" pitchFamily="49" charset="-128"/>
            </a:endParaRPr>
          </a:p>
        </p:txBody>
      </p:sp>
      <p:sp>
        <p:nvSpPr>
          <p:cNvPr id="4102" name="Rectangle 17"/>
          <p:cNvSpPr>
            <a:spLocks noChangeArrowheads="1"/>
          </p:cNvSpPr>
          <p:nvPr/>
        </p:nvSpPr>
        <p:spPr bwMode="auto">
          <a:xfrm>
            <a:off x="1770063" y="10203121"/>
            <a:ext cx="22782212" cy="1585913"/>
          </a:xfrm>
          <a:prstGeom prst="rect">
            <a:avLst/>
          </a:prstGeom>
          <a:noFill/>
          <a:ln w="9525">
            <a:noFill/>
            <a:miter lim="800000"/>
            <a:headEnd/>
            <a:tailEnd/>
          </a:ln>
        </p:spPr>
        <p:txBody>
          <a:bodyPr lIns="361608" tIns="180804" rIns="361608" bIns="180804"/>
          <a:lstStyle/>
          <a:p>
            <a:pPr defTabSz="1120775"/>
            <a:r>
              <a:rPr kumimoji="1" lang="en-US" altLang="ja-JP" sz="8100" b="1" dirty="0">
                <a:solidFill>
                  <a:srgbClr val="990033"/>
                </a:solidFill>
              </a:rPr>
              <a:t>Introduction</a:t>
            </a:r>
          </a:p>
        </p:txBody>
      </p:sp>
      <p:sp>
        <p:nvSpPr>
          <p:cNvPr id="4103" name="Text Box 18"/>
          <p:cNvSpPr txBox="1">
            <a:spLocks noChangeArrowheads="1"/>
          </p:cNvSpPr>
          <p:nvPr/>
        </p:nvSpPr>
        <p:spPr bwMode="auto">
          <a:xfrm>
            <a:off x="1360712" y="11781892"/>
            <a:ext cx="23599354" cy="3877985"/>
          </a:xfrm>
          <a:prstGeom prst="rect">
            <a:avLst/>
          </a:prstGeom>
          <a:noFill/>
          <a:ln w="9525">
            <a:noFill/>
            <a:miter lim="800000"/>
            <a:headEnd/>
            <a:tailEnd/>
          </a:ln>
        </p:spPr>
        <p:txBody>
          <a:bodyPr wrap="square" lIns="0" tIns="0" rIns="0" bIns="0">
            <a:spAutoFit/>
          </a:bodyPr>
          <a:lstStyle/>
          <a:p>
            <a:pPr algn="thaiDist"/>
            <a:r>
              <a:rPr lang="en-US" sz="4200" b="1" dirty="0"/>
              <a:t>Tokai University </a:t>
            </a:r>
            <a:r>
              <a:rPr lang="en-US" sz="4200" dirty="0"/>
              <a:t>is a private university which was established by Dr. Shigeyoshi </a:t>
            </a:r>
            <a:r>
              <a:rPr lang="en-US" sz="4200" dirty="0" err="1"/>
              <a:t>Matsumae</a:t>
            </a:r>
            <a:r>
              <a:rPr lang="en-US" sz="4200" dirty="0"/>
              <a:t> in 1942 and celebrated its </a:t>
            </a:r>
            <a:r>
              <a:rPr lang="en-US" altLang="ja-JP" sz="4200" dirty="0"/>
              <a:t>80</a:t>
            </a:r>
            <a:r>
              <a:rPr lang="en-US" sz="4200" baseline="30000" dirty="0"/>
              <a:t>th</a:t>
            </a:r>
            <a:r>
              <a:rPr lang="en-US" sz="4200" dirty="0"/>
              <a:t> anniversary in 2022. It is one of the largest general education and research institutions in Japan today, consisting of 7 campuses spread over the country. The 23 schools  made up of 62 departments offer a vast variety of majors and programs, and have a combined population of 30,000 students, with its graduate schools offering an additional 40 programs. As of May 1, 2025, 2,396 international students from 42 countries are studying at Tokai University.</a:t>
            </a:r>
            <a:endParaRPr lang="en-GB" sz="4200" dirty="0"/>
          </a:p>
        </p:txBody>
      </p:sp>
      <p:sp>
        <p:nvSpPr>
          <p:cNvPr id="4104" name="Line 20"/>
          <p:cNvSpPr>
            <a:spLocks noChangeShapeType="1"/>
          </p:cNvSpPr>
          <p:nvPr/>
        </p:nvSpPr>
        <p:spPr bwMode="auto">
          <a:xfrm>
            <a:off x="2147887" y="11554843"/>
            <a:ext cx="21940837" cy="0"/>
          </a:xfrm>
          <a:prstGeom prst="line">
            <a:avLst/>
          </a:prstGeom>
          <a:noFill/>
          <a:ln w="12700">
            <a:solidFill>
              <a:srgbClr val="990033"/>
            </a:solidFill>
            <a:round/>
            <a:headEnd/>
            <a:tailEnd/>
          </a:ln>
        </p:spPr>
        <p:txBody>
          <a:bodyPr wrap="none" anchor="ctr"/>
          <a:lstStyle/>
          <a:p>
            <a:endParaRPr lang="th-TH"/>
          </a:p>
        </p:txBody>
      </p:sp>
      <p:sp>
        <p:nvSpPr>
          <p:cNvPr id="4106" name="Rectangle 17"/>
          <p:cNvSpPr>
            <a:spLocks noChangeArrowheads="1"/>
          </p:cNvSpPr>
          <p:nvPr/>
        </p:nvSpPr>
        <p:spPr bwMode="auto">
          <a:xfrm>
            <a:off x="1870075" y="21100058"/>
            <a:ext cx="9279357" cy="1585913"/>
          </a:xfrm>
          <a:prstGeom prst="rect">
            <a:avLst/>
          </a:prstGeom>
          <a:noFill/>
          <a:ln w="9525">
            <a:noFill/>
            <a:miter lim="800000"/>
            <a:headEnd/>
            <a:tailEnd/>
          </a:ln>
        </p:spPr>
        <p:txBody>
          <a:bodyPr lIns="361608" tIns="180804" rIns="361608" bIns="180804"/>
          <a:lstStyle/>
          <a:p>
            <a:pPr defTabSz="1120775"/>
            <a:r>
              <a:rPr kumimoji="1" lang="en-US" altLang="ja-JP" sz="8100" b="1" dirty="0">
                <a:solidFill>
                  <a:srgbClr val="990033"/>
                </a:solidFill>
              </a:rPr>
              <a:t>Major Activities</a:t>
            </a:r>
          </a:p>
        </p:txBody>
      </p:sp>
      <p:sp>
        <p:nvSpPr>
          <p:cNvPr id="4107" name="Line 20"/>
          <p:cNvSpPr>
            <a:spLocks noChangeShapeType="1"/>
          </p:cNvSpPr>
          <p:nvPr/>
        </p:nvSpPr>
        <p:spPr bwMode="auto">
          <a:xfrm>
            <a:off x="2147886" y="22554982"/>
            <a:ext cx="21940838" cy="0"/>
          </a:xfrm>
          <a:prstGeom prst="line">
            <a:avLst/>
          </a:prstGeom>
          <a:noFill/>
          <a:ln w="12700">
            <a:solidFill>
              <a:srgbClr val="990033"/>
            </a:solidFill>
            <a:round/>
            <a:headEnd/>
            <a:tailEnd/>
          </a:ln>
        </p:spPr>
        <p:txBody>
          <a:bodyPr wrap="none" anchor="ctr"/>
          <a:lstStyle/>
          <a:p>
            <a:endParaRPr lang="th-TH"/>
          </a:p>
        </p:txBody>
      </p:sp>
      <p:pic>
        <p:nvPicPr>
          <p:cNvPr id="14" name="図 13">
            <a:extLst>
              <a:ext uri="{FF2B5EF4-FFF2-40B4-BE49-F238E27FC236}">
                <a16:creationId xmlns:a16="http://schemas.microsoft.com/office/drawing/2014/main" id="{6F1AD09F-9714-45C6-ABF7-A3BE30D035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6106" y="1899528"/>
            <a:ext cx="2479519" cy="3462627"/>
          </a:xfrm>
          <a:prstGeom prst="rect">
            <a:avLst/>
          </a:prstGeom>
        </p:spPr>
      </p:pic>
      <p:sp>
        <p:nvSpPr>
          <p:cNvPr id="15" name="テキスト ボックス 14">
            <a:extLst>
              <a:ext uri="{FF2B5EF4-FFF2-40B4-BE49-F238E27FC236}">
                <a16:creationId xmlns:a16="http://schemas.microsoft.com/office/drawing/2014/main" id="{B9185479-3C2F-4962-9943-9FDC2FD0116D}"/>
              </a:ext>
            </a:extLst>
          </p:cNvPr>
          <p:cNvSpPr txBox="1"/>
          <p:nvPr/>
        </p:nvSpPr>
        <p:spPr>
          <a:xfrm>
            <a:off x="1302334" y="15860228"/>
            <a:ext cx="23517838" cy="1107996"/>
          </a:xfrm>
          <a:prstGeom prst="rect">
            <a:avLst/>
          </a:prstGeom>
          <a:noFill/>
        </p:spPr>
        <p:txBody>
          <a:bodyPr wrap="square" rtlCol="0">
            <a:spAutoFit/>
          </a:bodyPr>
          <a:lstStyle/>
          <a:p>
            <a:pPr algn="ctr"/>
            <a:r>
              <a:rPr lang="ja-JP" altLang="en-US" sz="6600" b="1" i="1" u="sng" dirty="0">
                <a:solidFill>
                  <a:srgbClr val="000099"/>
                </a:solidFill>
                <a:latin typeface="Book Antiqua" panose="02040602050305030304" pitchFamily="18" charset="0"/>
                <a:ea typeface="+mj-ea"/>
              </a:rPr>
              <a:t>～ </a:t>
            </a:r>
            <a:r>
              <a:rPr lang="en-US" sz="6600" b="1" i="1" u="sng" dirty="0">
                <a:solidFill>
                  <a:srgbClr val="000099"/>
                </a:solidFill>
                <a:latin typeface="Book Antiqua" panose="02040602050305030304" pitchFamily="18" charset="0"/>
                <a:ea typeface="+mj-ea"/>
              </a:rPr>
              <a:t>Think Ahead, Act for Humanity </a:t>
            </a:r>
            <a:r>
              <a:rPr lang="ja-JP" altLang="en-US" sz="6600" b="1" i="1" u="sng" dirty="0">
                <a:solidFill>
                  <a:srgbClr val="000099"/>
                </a:solidFill>
                <a:latin typeface="Book Antiqua" panose="02040602050305030304" pitchFamily="18" charset="0"/>
                <a:ea typeface="+mj-ea"/>
              </a:rPr>
              <a:t>～</a:t>
            </a:r>
            <a:endParaRPr lang="en-US" sz="6600" b="1" i="1" u="sng" dirty="0">
              <a:solidFill>
                <a:srgbClr val="000099"/>
              </a:solidFill>
              <a:latin typeface="Book Antiqua" panose="02040602050305030304" pitchFamily="18" charset="0"/>
              <a:ea typeface="+mj-ea"/>
            </a:endParaRPr>
          </a:p>
        </p:txBody>
      </p:sp>
      <p:sp>
        <p:nvSpPr>
          <p:cNvPr id="17" name="Text Box 18">
            <a:extLst>
              <a:ext uri="{FF2B5EF4-FFF2-40B4-BE49-F238E27FC236}">
                <a16:creationId xmlns:a16="http://schemas.microsoft.com/office/drawing/2014/main" id="{7D8D1B64-38C5-4628-9B99-551D9FB98D1A}"/>
              </a:ext>
            </a:extLst>
          </p:cNvPr>
          <p:cNvSpPr txBox="1">
            <a:spLocks noChangeArrowheads="1"/>
          </p:cNvSpPr>
          <p:nvPr/>
        </p:nvSpPr>
        <p:spPr bwMode="auto">
          <a:xfrm>
            <a:off x="1193147" y="17727825"/>
            <a:ext cx="11381543" cy="3077766"/>
          </a:xfrm>
          <a:prstGeom prst="rect">
            <a:avLst/>
          </a:prstGeom>
          <a:ln w="57150">
            <a:solidFill>
              <a:srgbClr val="990033"/>
            </a:solidFill>
            <a:headEnd/>
            <a:tailEnd/>
          </a:ln>
        </p:spPr>
        <p:style>
          <a:lnRef idx="2">
            <a:schemeClr val="dk1"/>
          </a:lnRef>
          <a:fillRef idx="1">
            <a:schemeClr val="lt1"/>
          </a:fillRef>
          <a:effectRef idx="0">
            <a:schemeClr val="dk1"/>
          </a:effectRef>
          <a:fontRef idx="minor">
            <a:schemeClr val="dk1"/>
          </a:fontRef>
        </p:style>
        <p:txBody>
          <a:bodyPr wrap="square" lIns="0" tIns="0" rIns="0" bIns="0">
            <a:spAutoFit/>
          </a:bodyPr>
          <a:lstStyle/>
          <a:p>
            <a:pPr algn="ctr" defTabSz="1120775"/>
            <a:r>
              <a:rPr kumimoji="1" lang="en-US" altLang="ja-JP" sz="4000" u="sng" dirty="0">
                <a:latin typeface="Candara" panose="020E0502030303020204" pitchFamily="34" charset="0"/>
                <a:ea typeface="MS Gothic" pitchFamily="49" charset="-128"/>
              </a:rPr>
              <a:t>The Educational Creed </a:t>
            </a:r>
            <a:endParaRPr kumimoji="1" lang="ja-JP" altLang="en-US" sz="4000" u="sng" dirty="0">
              <a:latin typeface="Candara" panose="020E0502030303020204" pitchFamily="34" charset="0"/>
              <a:ea typeface="MS Gothic" pitchFamily="49" charset="-128"/>
            </a:endParaRPr>
          </a:p>
          <a:p>
            <a:pPr algn="ctr" defTabSz="1120775"/>
            <a:r>
              <a:rPr kumimoji="1" lang="en-US" altLang="ja-JP" sz="4000" dirty="0">
                <a:latin typeface="Candara" panose="020E0502030303020204" pitchFamily="34" charset="0"/>
                <a:ea typeface="MS Gothic" pitchFamily="49" charset="-128"/>
              </a:rPr>
              <a:t>Cultivate your thoughts in your early days</a:t>
            </a:r>
          </a:p>
          <a:p>
            <a:pPr algn="ctr" defTabSz="1120775"/>
            <a:r>
              <a:rPr kumimoji="1" lang="en-US" altLang="ja-JP" sz="4000" dirty="0">
                <a:latin typeface="Candara" panose="020E0502030303020204" pitchFamily="34" charset="0"/>
                <a:ea typeface="MS Gothic" pitchFamily="49" charset="-128"/>
              </a:rPr>
              <a:t>Nurture your body in your early days</a:t>
            </a:r>
          </a:p>
          <a:p>
            <a:pPr algn="ctr" defTabSz="1120775"/>
            <a:r>
              <a:rPr kumimoji="1" lang="en-US" altLang="ja-JP" sz="4000" dirty="0">
                <a:latin typeface="Candara" panose="020E0502030303020204" pitchFamily="34" charset="0"/>
                <a:ea typeface="MS Gothic" pitchFamily="49" charset="-128"/>
              </a:rPr>
              <a:t>Develop your intellect in your early days</a:t>
            </a:r>
          </a:p>
          <a:p>
            <a:pPr algn="ctr" defTabSz="1120775"/>
            <a:r>
              <a:rPr kumimoji="1" lang="en-US" altLang="ja-JP" sz="4000" dirty="0">
                <a:latin typeface="Candara" panose="020E0502030303020204" pitchFamily="34" charset="0"/>
                <a:ea typeface="MS Gothic" pitchFamily="49" charset="-128"/>
              </a:rPr>
              <a:t>Aim your hopes towards the stars in your early days</a:t>
            </a:r>
          </a:p>
        </p:txBody>
      </p:sp>
      <p:pic>
        <p:nvPicPr>
          <p:cNvPr id="20" name="図 19">
            <a:extLst>
              <a:ext uri="{FF2B5EF4-FFF2-40B4-BE49-F238E27FC236}">
                <a16:creationId xmlns:a16="http://schemas.microsoft.com/office/drawing/2014/main" id="{8BEDB0FF-0BFD-4432-B2A6-3859047706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52692" y="16992910"/>
            <a:ext cx="5778649" cy="4216852"/>
          </a:xfrm>
          <a:prstGeom prst="rect">
            <a:avLst/>
          </a:prstGeom>
        </p:spPr>
      </p:pic>
      <p:sp>
        <p:nvSpPr>
          <p:cNvPr id="21" name="Text Box 18">
            <a:extLst>
              <a:ext uri="{FF2B5EF4-FFF2-40B4-BE49-F238E27FC236}">
                <a16:creationId xmlns:a16="http://schemas.microsoft.com/office/drawing/2014/main" id="{87015BE7-7D72-4D62-BC63-E4200894818F}"/>
              </a:ext>
            </a:extLst>
          </p:cNvPr>
          <p:cNvSpPr txBox="1">
            <a:spLocks noChangeArrowheads="1"/>
          </p:cNvSpPr>
          <p:nvPr/>
        </p:nvSpPr>
        <p:spPr bwMode="auto">
          <a:xfrm>
            <a:off x="18573436" y="21293737"/>
            <a:ext cx="6422634" cy="1130257"/>
          </a:xfrm>
          <a:prstGeom prst="rect">
            <a:avLst/>
          </a:prstGeom>
          <a:noFill/>
          <a:ln w="9525">
            <a:noFill/>
            <a:miter lim="800000"/>
            <a:headEnd/>
            <a:tailEnd/>
          </a:ln>
        </p:spPr>
        <p:txBody>
          <a:bodyPr wrap="square" lIns="0" tIns="0" rIns="0" bIns="0">
            <a:spAutoFit/>
          </a:bodyPr>
          <a:lstStyle/>
          <a:p>
            <a:pPr algn="ctr" defTabSz="1120775"/>
            <a:r>
              <a:rPr kumimoji="1" lang="en-US" altLang="ja-JP" sz="3600" dirty="0">
                <a:ea typeface="MS Gothic" pitchFamily="49" charset="-128"/>
              </a:rPr>
              <a:t>Training and Research Vessel BOSEI MARU</a:t>
            </a:r>
          </a:p>
        </p:txBody>
      </p:sp>
      <p:sp>
        <p:nvSpPr>
          <p:cNvPr id="22" name="Text Box 18">
            <a:extLst>
              <a:ext uri="{FF2B5EF4-FFF2-40B4-BE49-F238E27FC236}">
                <a16:creationId xmlns:a16="http://schemas.microsoft.com/office/drawing/2014/main" id="{6CFFA2CC-0DF5-45D9-90E3-26F3ED54F8A0}"/>
              </a:ext>
            </a:extLst>
          </p:cNvPr>
          <p:cNvSpPr txBox="1">
            <a:spLocks noChangeArrowheads="1"/>
          </p:cNvSpPr>
          <p:nvPr/>
        </p:nvSpPr>
        <p:spPr bwMode="auto">
          <a:xfrm>
            <a:off x="12904215" y="21370518"/>
            <a:ext cx="5475601" cy="553998"/>
          </a:xfrm>
          <a:prstGeom prst="rect">
            <a:avLst/>
          </a:prstGeom>
          <a:noFill/>
          <a:ln w="9525">
            <a:noFill/>
            <a:miter lim="800000"/>
            <a:headEnd/>
            <a:tailEnd/>
          </a:ln>
        </p:spPr>
        <p:txBody>
          <a:bodyPr wrap="square" lIns="0" tIns="0" rIns="0" bIns="0">
            <a:spAutoFit/>
          </a:bodyPr>
          <a:lstStyle/>
          <a:p>
            <a:pPr algn="ctr" defTabSz="1120775"/>
            <a:r>
              <a:rPr kumimoji="1" lang="en-US" altLang="ja-JP" sz="3600" dirty="0" err="1">
                <a:ea typeface="MS Gothic" pitchFamily="49" charset="-128"/>
              </a:rPr>
              <a:t>Shonan</a:t>
            </a:r>
            <a:r>
              <a:rPr kumimoji="1" lang="en-US" altLang="ja-JP" sz="3600" dirty="0">
                <a:ea typeface="MS Gothic" pitchFamily="49" charset="-128"/>
              </a:rPr>
              <a:t> campus</a:t>
            </a:r>
          </a:p>
        </p:txBody>
      </p:sp>
      <p:sp>
        <p:nvSpPr>
          <p:cNvPr id="23" name="Text Box 18">
            <a:extLst>
              <a:ext uri="{FF2B5EF4-FFF2-40B4-BE49-F238E27FC236}">
                <a16:creationId xmlns:a16="http://schemas.microsoft.com/office/drawing/2014/main" id="{B276F200-3257-4915-AA5E-72AC4F60AE57}"/>
              </a:ext>
            </a:extLst>
          </p:cNvPr>
          <p:cNvSpPr txBox="1">
            <a:spLocks noChangeArrowheads="1"/>
          </p:cNvSpPr>
          <p:nvPr/>
        </p:nvSpPr>
        <p:spPr bwMode="auto">
          <a:xfrm>
            <a:off x="1256888" y="22685971"/>
            <a:ext cx="7408402" cy="9064020"/>
          </a:xfrm>
          <a:prstGeom prst="rect">
            <a:avLst/>
          </a:prstGeom>
          <a:solidFill>
            <a:srgbClr val="FFFF99"/>
          </a:solidFill>
          <a:ln w="9525">
            <a:noFill/>
            <a:prstDash val="sysDash"/>
            <a:miter lim="800000"/>
            <a:headEnd/>
            <a:tailEnd/>
          </a:ln>
        </p:spPr>
        <p:txBody>
          <a:bodyPr wrap="square" lIns="0" tIns="0" rIns="0" bIns="0">
            <a:spAutoFit/>
          </a:bodyPr>
          <a:lstStyle/>
          <a:p>
            <a:pPr algn="ctr" defTabSz="1120775"/>
            <a:r>
              <a:rPr kumimoji="1" lang="en-US" altLang="ja-JP" sz="4200" b="1" dirty="0">
                <a:ea typeface="MS Gothic" pitchFamily="49" charset="-128"/>
              </a:rPr>
              <a:t>Strong Partnership with </a:t>
            </a:r>
          </a:p>
          <a:p>
            <a:pPr algn="ctr" defTabSz="1120775"/>
            <a:r>
              <a:rPr kumimoji="1" lang="en-US" altLang="ja-JP" sz="4200" b="1" dirty="0">
                <a:ea typeface="MS Gothic" pitchFamily="49" charset="-128"/>
              </a:rPr>
              <a:t>Thai Universities</a:t>
            </a:r>
          </a:p>
          <a:p>
            <a:pPr algn="just" defTabSz="1120775"/>
            <a:r>
              <a:rPr kumimoji="1" lang="ja-JP" altLang="en-US" sz="4300" dirty="0">
                <a:ea typeface="MS Gothic" pitchFamily="49" charset="-128"/>
              </a:rPr>
              <a:t>　</a:t>
            </a:r>
            <a:r>
              <a:rPr kumimoji="1" lang="en-US" altLang="ja-JP" sz="4200" dirty="0">
                <a:ea typeface="MS Gothic" pitchFamily="49" charset="-128"/>
              </a:rPr>
              <a:t>Tokai University commenced its relationship with Thailand in 1965 through the Overseas Technical Cooperation  Agency (superseded by JICA). Since then, more than 700 exchange students have studied at Tokai University, returning to Thailand after achieving their Doctorate and other degrees/ certificates.</a:t>
            </a:r>
          </a:p>
          <a:p>
            <a:pPr algn="just" defTabSz="1120775"/>
            <a:endParaRPr kumimoji="1" lang="en-US" altLang="ja-JP" sz="4200" dirty="0">
              <a:ea typeface="MS Gothic" pitchFamily="49" charset="-128"/>
            </a:endParaRPr>
          </a:p>
        </p:txBody>
      </p:sp>
      <p:sp>
        <p:nvSpPr>
          <p:cNvPr id="24" name="Text Box 18">
            <a:extLst>
              <a:ext uri="{FF2B5EF4-FFF2-40B4-BE49-F238E27FC236}">
                <a16:creationId xmlns:a16="http://schemas.microsoft.com/office/drawing/2014/main" id="{7D1645FF-EAAB-41D8-952B-55A71D06914D}"/>
              </a:ext>
            </a:extLst>
          </p:cNvPr>
          <p:cNvSpPr txBox="1">
            <a:spLocks noChangeArrowheads="1"/>
          </p:cNvSpPr>
          <p:nvPr/>
        </p:nvSpPr>
        <p:spPr bwMode="auto">
          <a:xfrm>
            <a:off x="8769114" y="22719816"/>
            <a:ext cx="8428523" cy="3616375"/>
          </a:xfrm>
          <a:prstGeom prst="rect">
            <a:avLst/>
          </a:prstGeom>
          <a:solidFill>
            <a:srgbClr val="FFFF99"/>
          </a:solidFill>
          <a:ln w="9525">
            <a:noFill/>
            <a:miter lim="800000"/>
            <a:headEnd/>
            <a:tailEnd/>
          </a:ln>
        </p:spPr>
        <p:txBody>
          <a:bodyPr wrap="square" lIns="0" tIns="0" rIns="0" bIns="0">
            <a:spAutoFit/>
          </a:bodyPr>
          <a:lstStyle/>
          <a:p>
            <a:pPr algn="ctr" defTabSz="1120775"/>
            <a:r>
              <a:rPr kumimoji="1" lang="en-US" altLang="ja-JP" sz="4200" b="1" dirty="0">
                <a:ea typeface="MS Gothic" pitchFamily="49" charset="-128"/>
              </a:rPr>
              <a:t>Exchange Program</a:t>
            </a:r>
          </a:p>
          <a:p>
            <a:pPr algn="just" defTabSz="1120775"/>
            <a:r>
              <a:rPr kumimoji="1" lang="ja-JP" altLang="en-US" sz="3800" dirty="0">
                <a:ea typeface="MS Gothic" pitchFamily="49" charset="-128"/>
              </a:rPr>
              <a:t>　</a:t>
            </a:r>
            <a:r>
              <a:rPr kumimoji="1" lang="en-US" altLang="ja-JP" sz="3900" dirty="0">
                <a:ea typeface="MS Gothic" pitchFamily="49" charset="-128"/>
              </a:rPr>
              <a:t>Through partnerships with more than 120 universities and institutes in around 40 countries, Tokai University offers approximately 60 internship and study abroad programs.</a:t>
            </a:r>
          </a:p>
        </p:txBody>
      </p:sp>
      <p:sp>
        <p:nvSpPr>
          <p:cNvPr id="25" name="Text Box 18">
            <a:extLst>
              <a:ext uri="{FF2B5EF4-FFF2-40B4-BE49-F238E27FC236}">
                <a16:creationId xmlns:a16="http://schemas.microsoft.com/office/drawing/2014/main" id="{D020F4FA-BA10-49A1-AAF1-5F2DD1AFC3F9}"/>
              </a:ext>
            </a:extLst>
          </p:cNvPr>
          <p:cNvSpPr txBox="1">
            <a:spLocks noChangeArrowheads="1"/>
          </p:cNvSpPr>
          <p:nvPr/>
        </p:nvSpPr>
        <p:spPr bwMode="auto">
          <a:xfrm>
            <a:off x="17301461" y="22769945"/>
            <a:ext cx="7714595" cy="9048631"/>
          </a:xfrm>
          <a:prstGeom prst="rect">
            <a:avLst/>
          </a:prstGeom>
          <a:solidFill>
            <a:srgbClr val="FFFF99"/>
          </a:solidFill>
          <a:ln w="9525">
            <a:noFill/>
            <a:miter lim="800000"/>
            <a:headEnd/>
            <a:tailEnd/>
          </a:ln>
        </p:spPr>
        <p:txBody>
          <a:bodyPr wrap="square" lIns="0" tIns="0" rIns="0" bIns="0">
            <a:spAutoFit/>
          </a:bodyPr>
          <a:lstStyle/>
          <a:p>
            <a:pPr algn="ctr" defTabSz="1120775"/>
            <a:r>
              <a:rPr kumimoji="1" lang="en-US" altLang="ja-JP" sz="4200" b="1" dirty="0">
                <a:ea typeface="MS Gothic" pitchFamily="49" charset="-128"/>
              </a:rPr>
              <a:t>Diverse Fields of  Innovative Research and Application</a:t>
            </a:r>
          </a:p>
          <a:p>
            <a:pPr algn="just" defTabSz="1120775"/>
            <a:r>
              <a:rPr kumimoji="1" lang="ja-JP" altLang="en-US" sz="4100" dirty="0">
                <a:ea typeface="MS Gothic" pitchFamily="49" charset="-128"/>
              </a:rPr>
              <a:t>　</a:t>
            </a:r>
            <a:r>
              <a:rPr kumimoji="1" lang="en-US" altLang="ja-JP" sz="4200" dirty="0">
                <a:ea typeface="MS Gothic" pitchFamily="49" charset="-128"/>
              </a:rPr>
              <a:t>Tokai University encourages cutting-edge research for the next generation in a variety of </a:t>
            </a:r>
            <a:r>
              <a:rPr kumimoji="1" lang="ja-JP" altLang="en-US" sz="4200" dirty="0">
                <a:ea typeface="MS Gothic" pitchFamily="49" charset="-128"/>
              </a:rPr>
              <a:t>　</a:t>
            </a:r>
            <a:r>
              <a:rPr kumimoji="1" lang="en-US" altLang="ja-JP" sz="4200" dirty="0">
                <a:ea typeface="MS Gothic" pitchFamily="49" charset="-128"/>
              </a:rPr>
              <a:t>fi­elds, centering on nanotechnology and life science. Also, the university promotes collaboration among industry, government and academia by taking advantage of the wide range of schools that comprise the university.</a:t>
            </a:r>
          </a:p>
          <a:p>
            <a:pPr algn="just" defTabSz="1120775"/>
            <a:endParaRPr kumimoji="1" lang="en-US" altLang="ja-JP" sz="4200" dirty="0">
              <a:ea typeface="MS Gothic" pitchFamily="49" charset="-128"/>
            </a:endParaRPr>
          </a:p>
        </p:txBody>
      </p:sp>
      <p:pic>
        <p:nvPicPr>
          <p:cNvPr id="3" name="図 2">
            <a:extLst>
              <a:ext uri="{FF2B5EF4-FFF2-40B4-BE49-F238E27FC236}">
                <a16:creationId xmlns:a16="http://schemas.microsoft.com/office/drawing/2014/main" id="{8CC6C2FF-9F82-4F17-A9B4-D9261428C4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09440" y="16992909"/>
            <a:ext cx="6350626" cy="4216853"/>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39586" y="31849530"/>
            <a:ext cx="4969249" cy="3333212"/>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0064" y="31849529"/>
            <a:ext cx="4808383" cy="3330181"/>
          </a:xfrm>
          <a:prstGeom prst="rect">
            <a:avLst/>
          </a:prstGeom>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651918" y="31848735"/>
            <a:ext cx="4364138" cy="3326732"/>
          </a:xfrm>
          <a:prstGeom prst="rect">
            <a:avLst/>
          </a:prstGeom>
        </p:spPr>
      </p:pic>
      <p:pic>
        <p:nvPicPr>
          <p:cNvPr id="8" name="図 7">
            <a:extLst>
              <a:ext uri="{FF2B5EF4-FFF2-40B4-BE49-F238E27FC236}">
                <a16:creationId xmlns:a16="http://schemas.microsoft.com/office/drawing/2014/main" id="{0BE82C8C-4BE9-47E9-87A6-870B04FEE8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93147" y="31852977"/>
            <a:ext cx="4435644" cy="3326733"/>
          </a:xfrm>
          <a:prstGeom prst="rect">
            <a:avLst/>
          </a:prstGeom>
        </p:spPr>
      </p:pic>
      <p:sp>
        <p:nvSpPr>
          <p:cNvPr id="9" name="テキスト ボックス 8">
            <a:extLst>
              <a:ext uri="{FF2B5EF4-FFF2-40B4-BE49-F238E27FC236}">
                <a16:creationId xmlns:a16="http://schemas.microsoft.com/office/drawing/2014/main" id="{C1A3556D-A47F-471C-9D4B-DB3656BABCA4}"/>
              </a:ext>
            </a:extLst>
          </p:cNvPr>
          <p:cNvSpPr txBox="1"/>
          <p:nvPr/>
        </p:nvSpPr>
        <p:spPr>
          <a:xfrm>
            <a:off x="850649" y="35175467"/>
            <a:ext cx="5120640" cy="365760"/>
          </a:xfrm>
          <a:prstGeom prst="rect">
            <a:avLst/>
          </a:prstGeom>
          <a:noFill/>
        </p:spPr>
        <p:txBody>
          <a:bodyPr wrap="square" rtlCol="0">
            <a:spAutoFit/>
          </a:bodyPr>
          <a:lstStyle/>
          <a:p>
            <a:pPr algn="ctr"/>
            <a:r>
              <a:rPr lang="en-US" sz="2000" dirty="0"/>
              <a:t>Volunteer camp with KMITL students</a:t>
            </a:r>
          </a:p>
        </p:txBody>
      </p:sp>
      <p:sp>
        <p:nvSpPr>
          <p:cNvPr id="30" name="テキスト ボックス 29">
            <a:extLst>
              <a:ext uri="{FF2B5EF4-FFF2-40B4-BE49-F238E27FC236}">
                <a16:creationId xmlns:a16="http://schemas.microsoft.com/office/drawing/2014/main" id="{88EA1F3E-CB93-47E1-B76B-CEB865DB3226}"/>
              </a:ext>
            </a:extLst>
          </p:cNvPr>
          <p:cNvSpPr txBox="1"/>
          <p:nvPr/>
        </p:nvSpPr>
        <p:spPr>
          <a:xfrm>
            <a:off x="5318965" y="35178849"/>
            <a:ext cx="5510579" cy="365760"/>
          </a:xfrm>
          <a:prstGeom prst="rect">
            <a:avLst/>
          </a:prstGeom>
          <a:noFill/>
        </p:spPr>
        <p:txBody>
          <a:bodyPr wrap="square" rtlCol="0">
            <a:spAutoFit/>
          </a:bodyPr>
          <a:lstStyle/>
          <a:p>
            <a:pPr algn="ctr"/>
            <a:r>
              <a:rPr lang="en-US" sz="2000" dirty="0"/>
              <a:t>International Fair at </a:t>
            </a:r>
            <a:r>
              <a:rPr lang="en-US" sz="2000" dirty="0" err="1"/>
              <a:t>Shonan</a:t>
            </a:r>
            <a:r>
              <a:rPr lang="en-US" sz="2000" dirty="0"/>
              <a:t> Campus</a:t>
            </a:r>
          </a:p>
        </p:txBody>
      </p:sp>
      <p:sp>
        <p:nvSpPr>
          <p:cNvPr id="31" name="テキスト ボックス 30">
            <a:extLst>
              <a:ext uri="{FF2B5EF4-FFF2-40B4-BE49-F238E27FC236}">
                <a16:creationId xmlns:a16="http://schemas.microsoft.com/office/drawing/2014/main" id="{33CA593C-9DC7-4F2D-A0C8-D08B81211C47}"/>
              </a:ext>
            </a:extLst>
          </p:cNvPr>
          <p:cNvSpPr txBox="1"/>
          <p:nvPr/>
        </p:nvSpPr>
        <p:spPr>
          <a:xfrm>
            <a:off x="10194322" y="35183158"/>
            <a:ext cx="5659775" cy="365760"/>
          </a:xfrm>
          <a:prstGeom prst="rect">
            <a:avLst/>
          </a:prstGeom>
          <a:noFill/>
        </p:spPr>
        <p:txBody>
          <a:bodyPr wrap="square" rtlCol="0">
            <a:spAutoFit/>
          </a:bodyPr>
          <a:lstStyle/>
          <a:p>
            <a:pPr algn="ctr"/>
            <a:r>
              <a:rPr lang="en-US" sz="2000" dirty="0"/>
              <a:t>Micro/Nano Technology Center</a:t>
            </a:r>
          </a:p>
        </p:txBody>
      </p:sp>
      <p:sp>
        <p:nvSpPr>
          <p:cNvPr id="32" name="テキスト ボックス 31">
            <a:extLst>
              <a:ext uri="{FF2B5EF4-FFF2-40B4-BE49-F238E27FC236}">
                <a16:creationId xmlns:a16="http://schemas.microsoft.com/office/drawing/2014/main" id="{576FAA2B-1D06-4E16-AA2B-888A9C42DF5E}"/>
              </a:ext>
            </a:extLst>
          </p:cNvPr>
          <p:cNvSpPr txBox="1"/>
          <p:nvPr/>
        </p:nvSpPr>
        <p:spPr>
          <a:xfrm>
            <a:off x="20266207" y="35216889"/>
            <a:ext cx="5120640" cy="365760"/>
          </a:xfrm>
          <a:prstGeom prst="rect">
            <a:avLst/>
          </a:prstGeom>
          <a:noFill/>
        </p:spPr>
        <p:txBody>
          <a:bodyPr wrap="square" rtlCol="0">
            <a:spAutoFit/>
          </a:bodyPr>
          <a:lstStyle/>
          <a:p>
            <a:pPr algn="ctr"/>
            <a:r>
              <a:rPr lang="en-US" sz="2000" dirty="0"/>
              <a:t>MRXO at Tokai University Hospital</a:t>
            </a:r>
          </a:p>
        </p:txBody>
      </p:sp>
      <p:sp>
        <p:nvSpPr>
          <p:cNvPr id="34" name="Text Box 18">
            <a:extLst>
              <a:ext uri="{FF2B5EF4-FFF2-40B4-BE49-F238E27FC236}">
                <a16:creationId xmlns:a16="http://schemas.microsoft.com/office/drawing/2014/main" id="{AA55C3AD-BFA2-4F58-93E4-375280EAA032}"/>
              </a:ext>
            </a:extLst>
          </p:cNvPr>
          <p:cNvSpPr txBox="1">
            <a:spLocks noChangeArrowheads="1"/>
          </p:cNvSpPr>
          <p:nvPr/>
        </p:nvSpPr>
        <p:spPr bwMode="auto">
          <a:xfrm>
            <a:off x="8769115" y="26392349"/>
            <a:ext cx="8428522" cy="5401479"/>
          </a:xfrm>
          <a:prstGeom prst="rect">
            <a:avLst/>
          </a:prstGeom>
          <a:solidFill>
            <a:srgbClr val="FFFF99"/>
          </a:solidFill>
          <a:ln w="9525">
            <a:noFill/>
            <a:miter lim="800000"/>
            <a:headEnd/>
            <a:tailEnd/>
          </a:ln>
        </p:spPr>
        <p:txBody>
          <a:bodyPr wrap="square" lIns="0" tIns="0" rIns="0" bIns="0">
            <a:spAutoFit/>
          </a:bodyPr>
          <a:lstStyle/>
          <a:p>
            <a:pPr algn="ctr" defTabSz="1120775"/>
            <a:r>
              <a:rPr kumimoji="1" lang="en-US" altLang="ja-JP" sz="3900" b="1" dirty="0">
                <a:ea typeface="MS Gothic" pitchFamily="49" charset="-128"/>
              </a:rPr>
              <a:t>Program for International Students</a:t>
            </a:r>
          </a:p>
          <a:p>
            <a:pPr algn="just" defTabSz="1120775"/>
            <a:r>
              <a:rPr kumimoji="1" lang="ja-JP" altLang="en-US" sz="3700" dirty="0">
                <a:ea typeface="MS Gothic" pitchFamily="49" charset="-128"/>
              </a:rPr>
              <a:t>　</a:t>
            </a:r>
            <a:r>
              <a:rPr kumimoji="1" lang="en-US" altLang="ja-JP" sz="3900" dirty="0">
                <a:ea typeface="MS Gothic" pitchFamily="49" charset="-128"/>
              </a:rPr>
              <a:t>The Graduate School of Engineering offers courses taught in English. This program is specifically designed for international students from all over the world to acquire the research techniques and theories in their particular fields of study in engineering.</a:t>
            </a:r>
          </a:p>
        </p:txBody>
      </p:sp>
      <p:pic>
        <p:nvPicPr>
          <p:cNvPr id="2" name="Picture 1">
            <a:extLst>
              <a:ext uri="{FF2B5EF4-FFF2-40B4-BE49-F238E27FC236}">
                <a16:creationId xmlns:a16="http://schemas.microsoft.com/office/drawing/2014/main" id="{46CFF143-C9A0-6E59-0056-2BA2318E9580}"/>
              </a:ext>
            </a:extLst>
          </p:cNvPr>
          <p:cNvPicPr>
            <a:picLocks noChangeAspect="1"/>
          </p:cNvPicPr>
          <p:nvPr/>
        </p:nvPicPr>
        <p:blipFill>
          <a:blip r:embed="rId10"/>
          <a:stretch>
            <a:fillRect/>
          </a:stretch>
        </p:blipFill>
        <p:spPr>
          <a:xfrm>
            <a:off x="15569974" y="31848735"/>
            <a:ext cx="4999818" cy="3333212"/>
          </a:xfrm>
          <a:prstGeom prst="rect">
            <a:avLst/>
          </a:prstGeom>
        </p:spPr>
      </p:pic>
      <p:sp>
        <p:nvSpPr>
          <p:cNvPr id="10" name="テキスト ボックス 31">
            <a:extLst>
              <a:ext uri="{FF2B5EF4-FFF2-40B4-BE49-F238E27FC236}">
                <a16:creationId xmlns:a16="http://schemas.microsoft.com/office/drawing/2014/main" id="{8D9DFC83-FB04-575C-AC50-A6C57919C150}"/>
              </a:ext>
            </a:extLst>
          </p:cNvPr>
          <p:cNvSpPr txBox="1"/>
          <p:nvPr/>
        </p:nvSpPr>
        <p:spPr>
          <a:xfrm>
            <a:off x="15656518" y="35223961"/>
            <a:ext cx="5120640" cy="400110"/>
          </a:xfrm>
          <a:prstGeom prst="rect">
            <a:avLst/>
          </a:prstGeom>
          <a:noFill/>
        </p:spPr>
        <p:txBody>
          <a:bodyPr wrap="square" rtlCol="0">
            <a:spAutoFit/>
          </a:bodyPr>
          <a:lstStyle/>
          <a:p>
            <a:pPr algn="ctr"/>
            <a:r>
              <a:rPr lang="en-US" sz="2000" dirty="0"/>
              <a:t>Tokai University Solar Car Team</a:t>
            </a:r>
          </a:p>
        </p:txBody>
      </p:sp>
    </p:spTree>
  </p:cSld>
  <p:clrMapOvr>
    <a:masterClrMapping/>
  </p:clrMapOvr>
</p:sld>
</file>

<file path=ppt/theme/theme1.xml><?xml version="1.0" encoding="utf-8"?>
<a:theme xmlns:a="http://schemas.openxmlformats.org/drawingml/2006/main" name="PEpanel_intro">
  <a:themeElements>
    <a:clrScheme name="PEpanel_intr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Epanel_intro">
      <a:majorFont>
        <a:latin typeface="Arial"/>
        <a:ea typeface="ＭＳ Ｐゴシック"/>
        <a:cs typeface="ＭＳ Ｐゴシック"/>
      </a:majorFont>
      <a:minorFont>
        <a:latin typeface="ＭＳ Ｐゴシック"/>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ja-JP"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ja-JP"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PEpanel_intr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Epanel_intr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Epanel_intr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Epanel_intr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Epanel_intr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Epanel_intr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Epanel_intr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Epanel_intr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Epanel_intr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Epanel_intr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Epanel_intr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Epanel_intr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8283096f-bcce-44d0-8f54-e57aa84d1a22}" enabled="0" method="" siteId="{8283096f-bcce-44d0-8f54-e57aa84d1a22}" removed="1"/>
</clbl:labelList>
</file>

<file path=docProps/app.xml><?xml version="1.0" encoding="utf-8"?>
<Properties xmlns="http://schemas.openxmlformats.org/officeDocument/2006/extended-properties" xmlns:vt="http://schemas.openxmlformats.org/officeDocument/2006/docPropsVTypes">
  <Template/>
  <TotalTime>1006</TotalTime>
  <Words>488</Words>
  <Application>Microsoft Office PowerPoint</Application>
  <PresentationFormat>Custom</PresentationFormat>
  <Paragraphs>36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MS Gothic</vt:lpstr>
      <vt:lpstr>MS PGothic</vt:lpstr>
      <vt:lpstr>Arial</vt:lpstr>
      <vt:lpstr>Book Antiqua</vt:lpstr>
      <vt:lpstr>Candara</vt:lpstr>
      <vt:lpstr>PEpanel_intro</vt:lpstr>
      <vt:lpstr>Tokai University</vt:lpstr>
    </vt:vector>
  </TitlesOfParts>
  <Company>R-plant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研究室紹介パネル</dc:title>
  <dc:creator>R-plant</dc:creator>
  <cp:lastModifiedBy>富田 紘央</cp:lastModifiedBy>
  <cp:revision>112</cp:revision>
  <cp:lastPrinted>2009-04-24T04:53:31Z</cp:lastPrinted>
  <dcterms:created xsi:type="dcterms:W3CDTF">2008-01-31T22:46:17Z</dcterms:created>
  <dcterms:modified xsi:type="dcterms:W3CDTF">2025-07-09T05:49:24Z</dcterms:modified>
</cp:coreProperties>
</file>